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7" r:id="rId3"/>
    <p:sldId id="258" r:id="rId4"/>
    <p:sldId id="340" r:id="rId5"/>
    <p:sldId id="259" r:id="rId6"/>
    <p:sldId id="338" r:id="rId7"/>
    <p:sldId id="261" r:id="rId8"/>
  </p:sldIdLst>
  <p:sldSz cx="18288000" cy="10287000"/>
  <p:notesSz cx="6797675" cy="9926638"/>
  <p:embeddedFontLst>
    <p:embeddedFont>
      <p:font typeface="Fira Sans Condensed Light" panose="020B0403050000020004" pitchFamily="34" charset="0"/>
      <p:regular r:id="rId10"/>
      <p:italic r:id="rId11"/>
    </p:embeddedFont>
    <p:embeddedFont>
      <p:font typeface="Roboto" panose="02000000000000000000" pitchFamily="2" charset="0"/>
      <p:regular r:id="rId12"/>
      <p:bold r:id="rId13"/>
      <p:italic r:id="rId14"/>
      <p:boldItalic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1A6"/>
    <a:srgbClr val="CEDC00"/>
    <a:srgbClr val="00C4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6" d="100"/>
          <a:sy n="66" d="100"/>
        </p:scale>
        <p:origin x="48"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DB857C2-AA9B-41C1-A897-9CDC9DE647E7}" type="datetimeFigureOut">
              <a:rPr lang="en-AU" smtClean="0"/>
              <a:t>11/08/2026</a:t>
            </a:fld>
            <a:endParaRPr lang="en-AU"/>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F700ABA-92A1-49AB-B5E5-1E88109E0FF5}" type="slidenum">
              <a:rPr lang="en-AU" smtClean="0"/>
              <a:t>‹#›</a:t>
            </a:fld>
            <a:endParaRPr lang="en-AU"/>
          </a:p>
        </p:txBody>
      </p:sp>
    </p:spTree>
    <p:extLst>
      <p:ext uri="{BB962C8B-B14F-4D97-AF65-F5344CB8AC3E}">
        <p14:creationId xmlns:p14="http://schemas.microsoft.com/office/powerpoint/2010/main" val="523393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9297581" y="-6203547"/>
            <a:ext cx="11728208" cy="11728208"/>
          </a:xfrm>
          <a:custGeom>
            <a:avLst/>
            <a:gdLst/>
            <a:ahLst/>
            <a:cxnLst/>
            <a:rect l="l" t="t" r="r" b="b"/>
            <a:pathLst>
              <a:path w="11728208" h="11728208">
                <a:moveTo>
                  <a:pt x="11728208" y="0"/>
                </a:moveTo>
                <a:lnTo>
                  <a:pt x="0" y="0"/>
                </a:lnTo>
                <a:lnTo>
                  <a:pt x="0" y="11728208"/>
                </a:lnTo>
                <a:lnTo>
                  <a:pt x="11728208" y="11728208"/>
                </a:lnTo>
                <a:lnTo>
                  <a:pt x="11728208"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3" name="Freeform 3"/>
          <p:cNvSpPr/>
          <p:nvPr/>
        </p:nvSpPr>
        <p:spPr>
          <a:xfrm>
            <a:off x="15532534" y="3666049"/>
            <a:ext cx="6462240" cy="6462240"/>
          </a:xfrm>
          <a:custGeom>
            <a:avLst/>
            <a:gdLst/>
            <a:ahLst/>
            <a:cxnLst/>
            <a:rect l="l" t="t" r="r" b="b"/>
            <a:pathLst>
              <a:path w="6462240" h="6462240">
                <a:moveTo>
                  <a:pt x="0" y="0"/>
                </a:moveTo>
                <a:lnTo>
                  <a:pt x="6462240" y="0"/>
                </a:lnTo>
                <a:lnTo>
                  <a:pt x="6462240" y="6462240"/>
                </a:lnTo>
                <a:lnTo>
                  <a:pt x="0" y="6462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4" name="Freeform 4"/>
          <p:cNvSpPr/>
          <p:nvPr/>
        </p:nvSpPr>
        <p:spPr>
          <a:xfrm>
            <a:off x="11298381" y="7308328"/>
            <a:ext cx="6411341" cy="6411341"/>
          </a:xfrm>
          <a:custGeom>
            <a:avLst/>
            <a:gdLst/>
            <a:ahLst/>
            <a:cxnLst/>
            <a:rect l="l" t="t" r="r" b="b"/>
            <a:pathLst>
              <a:path w="6411341" h="6411341">
                <a:moveTo>
                  <a:pt x="0" y="0"/>
                </a:moveTo>
                <a:lnTo>
                  <a:pt x="6411341" y="0"/>
                </a:lnTo>
                <a:lnTo>
                  <a:pt x="6411341" y="6411340"/>
                </a:lnTo>
                <a:lnTo>
                  <a:pt x="0" y="641134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5" name="Freeform 5"/>
          <p:cNvSpPr/>
          <p:nvPr/>
        </p:nvSpPr>
        <p:spPr>
          <a:xfrm>
            <a:off x="11748803" y="1028700"/>
            <a:ext cx="5510497" cy="2010673"/>
          </a:xfrm>
          <a:custGeom>
            <a:avLst/>
            <a:gdLst/>
            <a:ahLst/>
            <a:cxnLst/>
            <a:rect l="l" t="t" r="r" b="b"/>
            <a:pathLst>
              <a:path w="5510497" h="2010673">
                <a:moveTo>
                  <a:pt x="0" y="0"/>
                </a:moveTo>
                <a:lnTo>
                  <a:pt x="5510497" y="0"/>
                </a:lnTo>
                <a:lnTo>
                  <a:pt x="5510497" y="2010673"/>
                </a:lnTo>
                <a:lnTo>
                  <a:pt x="0" y="2010673"/>
                </a:lnTo>
                <a:lnTo>
                  <a:pt x="0" y="0"/>
                </a:lnTo>
                <a:close/>
              </a:path>
            </a:pathLst>
          </a:custGeom>
          <a:blipFill>
            <a:blip r:embed="rId5"/>
            <a:stretch>
              <a:fillRect b="-970"/>
            </a:stretch>
          </a:blipFill>
        </p:spPr>
        <p:txBody>
          <a:bodyPr/>
          <a:lstStyle/>
          <a:p>
            <a:endParaRPr lang="en-AU"/>
          </a:p>
        </p:txBody>
      </p:sp>
      <p:sp>
        <p:nvSpPr>
          <p:cNvPr id="6" name="Freeform 6"/>
          <p:cNvSpPr/>
          <p:nvPr/>
        </p:nvSpPr>
        <p:spPr>
          <a:xfrm>
            <a:off x="533400" y="3309473"/>
            <a:ext cx="6068826" cy="2954455"/>
          </a:xfrm>
          <a:custGeom>
            <a:avLst/>
            <a:gdLst/>
            <a:ahLst/>
            <a:cxnLst/>
            <a:rect l="l" t="t" r="r" b="b"/>
            <a:pathLst>
              <a:path w="6068826" h="2954455">
                <a:moveTo>
                  <a:pt x="0" y="0"/>
                </a:moveTo>
                <a:lnTo>
                  <a:pt x="6068825" y="0"/>
                </a:lnTo>
                <a:lnTo>
                  <a:pt x="6068825" y="2954455"/>
                </a:lnTo>
                <a:lnTo>
                  <a:pt x="0" y="2954455"/>
                </a:lnTo>
                <a:lnTo>
                  <a:pt x="0" y="0"/>
                </a:lnTo>
                <a:close/>
              </a:path>
            </a:pathLst>
          </a:custGeom>
          <a:blipFill>
            <a:blip r:embed="rId6"/>
            <a:stretch>
              <a:fillRect l="-6481" t="-43793" r="-6992" b="-21020"/>
            </a:stretch>
          </a:blipFill>
        </p:spPr>
        <p:txBody>
          <a:bodyPr/>
          <a:lstStyle/>
          <a:p>
            <a:endParaRPr lang="en-AU"/>
          </a:p>
        </p:txBody>
      </p:sp>
      <p:sp>
        <p:nvSpPr>
          <p:cNvPr id="7" name="AutoShape 7"/>
          <p:cNvSpPr/>
          <p:nvPr/>
        </p:nvSpPr>
        <p:spPr>
          <a:xfrm>
            <a:off x="722117" y="3162300"/>
            <a:ext cx="9641083" cy="0"/>
          </a:xfrm>
          <a:prstGeom prst="line">
            <a:avLst/>
          </a:prstGeom>
          <a:ln w="76200" cap="flat">
            <a:solidFill>
              <a:srgbClr val="0181A6"/>
            </a:solidFill>
            <a:prstDash val="solid"/>
            <a:headEnd type="none" w="sm" len="sm"/>
            <a:tailEnd type="none" w="sm" len="sm"/>
          </a:ln>
        </p:spPr>
        <p:txBody>
          <a:bodyPr/>
          <a:lstStyle/>
          <a:p>
            <a:endParaRPr lang="en-AU" dirty="0"/>
          </a:p>
        </p:txBody>
      </p:sp>
      <p:sp>
        <p:nvSpPr>
          <p:cNvPr id="8" name="TextBox 7">
            <a:extLst>
              <a:ext uri="{FF2B5EF4-FFF2-40B4-BE49-F238E27FC236}">
                <a16:creationId xmlns:a16="http://schemas.microsoft.com/office/drawing/2014/main" id="{8C773BFB-EF17-A8F1-A061-59372674EC76}"/>
              </a:ext>
            </a:extLst>
          </p:cNvPr>
          <p:cNvSpPr txBox="1"/>
          <p:nvPr/>
        </p:nvSpPr>
        <p:spPr>
          <a:xfrm>
            <a:off x="674441" y="615077"/>
            <a:ext cx="10298359" cy="2585323"/>
          </a:xfrm>
          <a:prstGeom prst="rect">
            <a:avLst/>
          </a:prstGeom>
          <a:noFill/>
        </p:spPr>
        <p:txBody>
          <a:bodyPr wrap="square" rtlCol="0">
            <a:spAutoFit/>
          </a:bodyPr>
          <a:lstStyle/>
          <a:p>
            <a:r>
              <a:rPr lang="en-US" sz="5400" dirty="0">
                <a:solidFill>
                  <a:srgbClr val="0181A6"/>
                </a:solidFill>
              </a:rPr>
              <a:t>Community of Practice </a:t>
            </a:r>
            <a:br>
              <a:rPr lang="en-US" sz="5400" dirty="0">
                <a:solidFill>
                  <a:srgbClr val="0181A6"/>
                </a:solidFill>
              </a:rPr>
            </a:br>
            <a:r>
              <a:rPr lang="en-US" sz="5400" dirty="0">
                <a:solidFill>
                  <a:srgbClr val="0181A6"/>
                </a:solidFill>
              </a:rPr>
              <a:t>FaCC/IFS specialist DFV Practitioners </a:t>
            </a:r>
          </a:p>
          <a:p>
            <a:r>
              <a:rPr lang="en-US" sz="5400" dirty="0">
                <a:solidFill>
                  <a:srgbClr val="0181A6"/>
                </a:solidFill>
              </a:rPr>
              <a:t>– 3rd Quarter presentation</a:t>
            </a:r>
          </a:p>
        </p:txBody>
      </p:sp>
      <p:sp>
        <p:nvSpPr>
          <p:cNvPr id="9" name="TextBox 8">
            <a:extLst>
              <a:ext uri="{FF2B5EF4-FFF2-40B4-BE49-F238E27FC236}">
                <a16:creationId xmlns:a16="http://schemas.microsoft.com/office/drawing/2014/main" id="{B73A41B7-F473-E276-225A-729442B11310}"/>
              </a:ext>
            </a:extLst>
          </p:cNvPr>
          <p:cNvSpPr txBox="1"/>
          <p:nvPr/>
        </p:nvSpPr>
        <p:spPr>
          <a:xfrm>
            <a:off x="701335" y="6747443"/>
            <a:ext cx="2322367" cy="523220"/>
          </a:xfrm>
          <a:prstGeom prst="rect">
            <a:avLst/>
          </a:prstGeom>
          <a:noFill/>
        </p:spPr>
        <p:txBody>
          <a:bodyPr wrap="none" rtlCol="0">
            <a:spAutoFit/>
          </a:bodyPr>
          <a:lstStyle/>
          <a:p>
            <a:r>
              <a:rPr lang="en-US" sz="2800" dirty="0">
                <a:solidFill>
                  <a:srgbClr val="0181A6"/>
                </a:solidFill>
              </a:rPr>
              <a:t>PRESENTED BY</a:t>
            </a:r>
            <a:endParaRPr lang="en-AU" sz="2800" dirty="0">
              <a:solidFill>
                <a:srgbClr val="0181A6"/>
              </a:solidFill>
            </a:endParaRPr>
          </a:p>
        </p:txBody>
      </p:sp>
      <p:sp>
        <p:nvSpPr>
          <p:cNvPr id="10" name="TextBox 9">
            <a:extLst>
              <a:ext uri="{FF2B5EF4-FFF2-40B4-BE49-F238E27FC236}">
                <a16:creationId xmlns:a16="http://schemas.microsoft.com/office/drawing/2014/main" id="{98AEAD19-BFC8-9C93-7D14-63D4EED70672}"/>
              </a:ext>
            </a:extLst>
          </p:cNvPr>
          <p:cNvSpPr txBox="1"/>
          <p:nvPr/>
        </p:nvSpPr>
        <p:spPr>
          <a:xfrm>
            <a:off x="651801" y="7106363"/>
            <a:ext cx="4347024" cy="707886"/>
          </a:xfrm>
          <a:prstGeom prst="rect">
            <a:avLst/>
          </a:prstGeom>
          <a:noFill/>
        </p:spPr>
        <p:txBody>
          <a:bodyPr wrap="none" rtlCol="0">
            <a:spAutoFit/>
          </a:bodyPr>
          <a:lstStyle/>
          <a:p>
            <a:r>
              <a:rPr lang="en-US" sz="4000" dirty="0">
                <a:solidFill>
                  <a:srgbClr val="0181A6"/>
                </a:solidFill>
              </a:rPr>
              <a:t>Elizabeth Boardman</a:t>
            </a:r>
            <a:endParaRPr lang="en-AU" sz="4000" dirty="0">
              <a:solidFill>
                <a:srgbClr val="0181A6"/>
              </a:solidFill>
            </a:endParaRPr>
          </a:p>
        </p:txBody>
      </p:sp>
      <p:sp>
        <p:nvSpPr>
          <p:cNvPr id="11" name="TextBox 10">
            <a:extLst>
              <a:ext uri="{FF2B5EF4-FFF2-40B4-BE49-F238E27FC236}">
                <a16:creationId xmlns:a16="http://schemas.microsoft.com/office/drawing/2014/main" id="{5C4542F0-BA56-1830-8DAB-A57E6F5742FC}"/>
              </a:ext>
            </a:extLst>
          </p:cNvPr>
          <p:cNvSpPr txBox="1"/>
          <p:nvPr/>
        </p:nvSpPr>
        <p:spPr>
          <a:xfrm>
            <a:off x="651801" y="7688919"/>
            <a:ext cx="8683339" cy="400110"/>
          </a:xfrm>
          <a:prstGeom prst="rect">
            <a:avLst/>
          </a:prstGeom>
          <a:noFill/>
        </p:spPr>
        <p:txBody>
          <a:bodyPr wrap="none" rtlCol="0">
            <a:spAutoFit/>
          </a:bodyPr>
          <a:lstStyle/>
          <a:p>
            <a:r>
              <a:rPr lang="en-US" sz="2000" dirty="0">
                <a:solidFill>
                  <a:srgbClr val="0181A6"/>
                </a:solidFill>
              </a:rPr>
              <a:t>Associate Lecturer, Queensland Centre for Domestic and Family Violence Research</a:t>
            </a:r>
            <a:endParaRPr lang="en-AU" sz="2000" dirty="0">
              <a:solidFill>
                <a:srgbClr val="0181A6"/>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021145">
            <a:off x="13943139" y="-6960825"/>
            <a:ext cx="11408187" cy="11408187"/>
          </a:xfrm>
          <a:custGeom>
            <a:avLst/>
            <a:gdLst/>
            <a:ahLst/>
            <a:cxnLst/>
            <a:rect l="l" t="t" r="r" b="b"/>
            <a:pathLst>
              <a:path w="11408187" h="11408187">
                <a:moveTo>
                  <a:pt x="0" y="0"/>
                </a:moveTo>
                <a:lnTo>
                  <a:pt x="11408186" y="0"/>
                </a:lnTo>
                <a:lnTo>
                  <a:pt x="11408186" y="11408187"/>
                </a:lnTo>
                <a:lnTo>
                  <a:pt x="0" y="1140818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3" name="Freeform 3"/>
          <p:cNvSpPr/>
          <p:nvPr/>
        </p:nvSpPr>
        <p:spPr>
          <a:xfrm rot="-986644">
            <a:off x="501175" y="8730775"/>
            <a:ext cx="1055050" cy="1055050"/>
          </a:xfrm>
          <a:custGeom>
            <a:avLst/>
            <a:gdLst/>
            <a:ahLst/>
            <a:cxnLst/>
            <a:rect l="l" t="t" r="r" b="b"/>
            <a:pathLst>
              <a:path w="1055050" h="1055050">
                <a:moveTo>
                  <a:pt x="0" y="0"/>
                </a:moveTo>
                <a:lnTo>
                  <a:pt x="1055050" y="0"/>
                </a:lnTo>
                <a:lnTo>
                  <a:pt x="1055050" y="1055050"/>
                </a:lnTo>
                <a:lnTo>
                  <a:pt x="0" y="1055050"/>
                </a:lnTo>
                <a:lnTo>
                  <a:pt x="0" y="0"/>
                </a:lnTo>
                <a:close/>
              </a:path>
            </a:pathLst>
          </a:custGeom>
          <a:blipFill>
            <a:blip r:embed="rId3"/>
            <a:stretch>
              <a:fillRect/>
            </a:stretch>
          </a:blipFill>
        </p:spPr>
        <p:txBody>
          <a:bodyPr/>
          <a:lstStyle/>
          <a:p>
            <a:endParaRPr lang="en-AU"/>
          </a:p>
        </p:txBody>
      </p:sp>
      <p:sp>
        <p:nvSpPr>
          <p:cNvPr id="4" name="Freeform 4"/>
          <p:cNvSpPr/>
          <p:nvPr/>
        </p:nvSpPr>
        <p:spPr>
          <a:xfrm>
            <a:off x="15197135" y="492653"/>
            <a:ext cx="2909972" cy="1072095"/>
          </a:xfrm>
          <a:custGeom>
            <a:avLst/>
            <a:gdLst/>
            <a:ahLst/>
            <a:cxnLst/>
            <a:rect l="l" t="t" r="r" b="b"/>
            <a:pathLst>
              <a:path w="2909972" h="1072095">
                <a:moveTo>
                  <a:pt x="0" y="0"/>
                </a:moveTo>
                <a:lnTo>
                  <a:pt x="2909972" y="0"/>
                </a:lnTo>
                <a:lnTo>
                  <a:pt x="2909972" y="1072094"/>
                </a:lnTo>
                <a:lnTo>
                  <a:pt x="0" y="1072094"/>
                </a:lnTo>
                <a:lnTo>
                  <a:pt x="0" y="0"/>
                </a:lnTo>
                <a:close/>
              </a:path>
            </a:pathLst>
          </a:custGeom>
          <a:blipFill>
            <a:blip r:embed="rId4"/>
            <a:stretch>
              <a:fillRect/>
            </a:stretch>
          </a:blipFill>
        </p:spPr>
        <p:txBody>
          <a:bodyPr/>
          <a:lstStyle/>
          <a:p>
            <a:endParaRPr lang="en-AU"/>
          </a:p>
        </p:txBody>
      </p:sp>
      <p:sp>
        <p:nvSpPr>
          <p:cNvPr id="5" name="Freeform 5"/>
          <p:cNvSpPr/>
          <p:nvPr/>
        </p:nvSpPr>
        <p:spPr>
          <a:xfrm>
            <a:off x="373421" y="548212"/>
            <a:ext cx="5952022" cy="6076448"/>
          </a:xfrm>
          <a:custGeom>
            <a:avLst/>
            <a:gdLst/>
            <a:ahLst/>
            <a:cxnLst/>
            <a:rect l="l" t="t" r="r" b="b"/>
            <a:pathLst>
              <a:path w="5952022" h="6076448">
                <a:moveTo>
                  <a:pt x="0" y="0"/>
                </a:moveTo>
                <a:lnTo>
                  <a:pt x="5952022" y="0"/>
                </a:lnTo>
                <a:lnTo>
                  <a:pt x="5952022" y="6076448"/>
                </a:lnTo>
                <a:lnTo>
                  <a:pt x="0" y="6076448"/>
                </a:lnTo>
                <a:lnTo>
                  <a:pt x="0" y="0"/>
                </a:lnTo>
                <a:close/>
              </a:path>
            </a:pathLst>
          </a:custGeom>
          <a:blipFill>
            <a:blip r:embed="rId5"/>
            <a:stretch>
              <a:fillRect l="-887" t="-273" r="-887"/>
            </a:stretch>
          </a:blipFill>
        </p:spPr>
        <p:txBody>
          <a:bodyPr/>
          <a:lstStyle/>
          <a:p>
            <a:endParaRPr lang="en-AU"/>
          </a:p>
        </p:txBody>
      </p:sp>
      <p:sp>
        <p:nvSpPr>
          <p:cNvPr id="6" name="TextBox 6"/>
          <p:cNvSpPr txBox="1"/>
          <p:nvPr/>
        </p:nvSpPr>
        <p:spPr>
          <a:xfrm>
            <a:off x="6865745" y="2808827"/>
            <a:ext cx="9445409" cy="4612196"/>
          </a:xfrm>
          <a:prstGeom prst="rect">
            <a:avLst/>
          </a:prstGeom>
        </p:spPr>
        <p:txBody>
          <a:bodyPr lIns="0" tIns="0" rIns="0" bIns="0" rtlCol="0" anchor="t">
            <a:spAutoFit/>
          </a:bodyPr>
          <a:lstStyle/>
          <a:p>
            <a:pPr algn="just">
              <a:lnSpc>
                <a:spcPts val="4084"/>
              </a:lnSpc>
            </a:pPr>
            <a:r>
              <a:rPr lang="en-US" sz="2917">
                <a:solidFill>
                  <a:srgbClr val="0181A6"/>
                </a:solidFill>
                <a:latin typeface="Roboto"/>
                <a:ea typeface="Roboto"/>
                <a:cs typeface="Roboto"/>
                <a:sym typeface="Roboto"/>
              </a:rPr>
              <a:t>We proudly acknowledge the Traditional Owners of the lands across Queensland and Australia’s other states and pay our respects to All First Nations Peoples. We acknowledge that sovereignty over this land was never ceded. We value the ongoing contribution of our many First Nations partners in advising, supporting and contributing to our work and projects – so that your voices and those of your communities are reflected in our work. We thank you with humility.</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249145">
            <a:off x="14001045" y="-6980725"/>
            <a:ext cx="11311797" cy="11311797"/>
          </a:xfrm>
          <a:custGeom>
            <a:avLst/>
            <a:gdLst/>
            <a:ahLst/>
            <a:cxnLst/>
            <a:rect l="l" t="t" r="r" b="b"/>
            <a:pathLst>
              <a:path w="11311797" h="11311797">
                <a:moveTo>
                  <a:pt x="0" y="0"/>
                </a:moveTo>
                <a:lnTo>
                  <a:pt x="11311797" y="0"/>
                </a:lnTo>
                <a:lnTo>
                  <a:pt x="11311797" y="11311797"/>
                </a:lnTo>
                <a:lnTo>
                  <a:pt x="0" y="113117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3" name="Freeform 3"/>
          <p:cNvSpPr/>
          <p:nvPr/>
        </p:nvSpPr>
        <p:spPr>
          <a:xfrm rot="672559">
            <a:off x="501175" y="8730775"/>
            <a:ext cx="1055050" cy="1055050"/>
          </a:xfrm>
          <a:custGeom>
            <a:avLst/>
            <a:gdLst/>
            <a:ahLst/>
            <a:cxnLst/>
            <a:rect l="l" t="t" r="r" b="b"/>
            <a:pathLst>
              <a:path w="1055050" h="1055050">
                <a:moveTo>
                  <a:pt x="0" y="0"/>
                </a:moveTo>
                <a:lnTo>
                  <a:pt x="1055050" y="0"/>
                </a:lnTo>
                <a:lnTo>
                  <a:pt x="1055050" y="1055050"/>
                </a:lnTo>
                <a:lnTo>
                  <a:pt x="0" y="1055050"/>
                </a:lnTo>
                <a:lnTo>
                  <a:pt x="0" y="0"/>
                </a:lnTo>
                <a:close/>
              </a:path>
            </a:pathLst>
          </a:custGeom>
          <a:blipFill>
            <a:blip r:embed="rId3"/>
            <a:stretch>
              <a:fillRect/>
            </a:stretch>
          </a:blipFill>
        </p:spPr>
        <p:txBody>
          <a:bodyPr/>
          <a:lstStyle/>
          <a:p>
            <a:endParaRPr lang="en-AU"/>
          </a:p>
        </p:txBody>
      </p:sp>
      <p:sp>
        <p:nvSpPr>
          <p:cNvPr id="4" name="Freeform 4"/>
          <p:cNvSpPr/>
          <p:nvPr/>
        </p:nvSpPr>
        <p:spPr>
          <a:xfrm>
            <a:off x="15197135" y="492653"/>
            <a:ext cx="2909972" cy="1072095"/>
          </a:xfrm>
          <a:custGeom>
            <a:avLst/>
            <a:gdLst/>
            <a:ahLst/>
            <a:cxnLst/>
            <a:rect l="l" t="t" r="r" b="b"/>
            <a:pathLst>
              <a:path w="2909972" h="1072095">
                <a:moveTo>
                  <a:pt x="0" y="0"/>
                </a:moveTo>
                <a:lnTo>
                  <a:pt x="2909972" y="0"/>
                </a:lnTo>
                <a:lnTo>
                  <a:pt x="2909972" y="1072094"/>
                </a:lnTo>
                <a:lnTo>
                  <a:pt x="0" y="1072094"/>
                </a:lnTo>
                <a:lnTo>
                  <a:pt x="0" y="0"/>
                </a:lnTo>
                <a:close/>
              </a:path>
            </a:pathLst>
          </a:custGeom>
          <a:blipFill>
            <a:blip r:embed="rId4"/>
            <a:stretch>
              <a:fillRect/>
            </a:stretch>
          </a:blipFill>
        </p:spPr>
        <p:txBody>
          <a:bodyPr/>
          <a:lstStyle/>
          <a:p>
            <a:endParaRPr lang="en-AU"/>
          </a:p>
        </p:txBody>
      </p:sp>
      <p:sp>
        <p:nvSpPr>
          <p:cNvPr id="5" name="Title 4">
            <a:extLst>
              <a:ext uri="{FF2B5EF4-FFF2-40B4-BE49-F238E27FC236}">
                <a16:creationId xmlns:a16="http://schemas.microsoft.com/office/drawing/2014/main" id="{2447AEC3-7218-31AA-A614-55A3166CC815}"/>
              </a:ext>
            </a:extLst>
          </p:cNvPr>
          <p:cNvSpPr>
            <a:spLocks noGrp="1"/>
          </p:cNvSpPr>
          <p:nvPr>
            <p:ph type="ctrTitle"/>
          </p:nvPr>
        </p:nvSpPr>
        <p:spPr>
          <a:xfrm>
            <a:off x="5257800" y="829735"/>
            <a:ext cx="7772400" cy="1470025"/>
          </a:xfrm>
        </p:spPr>
        <p:txBody>
          <a:bodyPr>
            <a:normAutofit/>
          </a:bodyPr>
          <a:lstStyle/>
          <a:p>
            <a:r>
              <a:rPr lang="en-US" sz="8800" dirty="0"/>
              <a:t>Agenda</a:t>
            </a:r>
            <a:endParaRPr lang="en-AU" sz="8800" dirty="0"/>
          </a:p>
        </p:txBody>
      </p:sp>
      <p:sp>
        <p:nvSpPr>
          <p:cNvPr id="6" name="Subtitle 5">
            <a:extLst>
              <a:ext uri="{FF2B5EF4-FFF2-40B4-BE49-F238E27FC236}">
                <a16:creationId xmlns:a16="http://schemas.microsoft.com/office/drawing/2014/main" id="{64210FDB-17CB-E797-3D10-A82CC8F89BEF}"/>
              </a:ext>
            </a:extLst>
          </p:cNvPr>
          <p:cNvSpPr>
            <a:spLocks noGrp="1"/>
          </p:cNvSpPr>
          <p:nvPr>
            <p:ph type="subTitle" idx="1"/>
          </p:nvPr>
        </p:nvSpPr>
        <p:spPr>
          <a:xfrm>
            <a:off x="1371600" y="2299760"/>
            <a:ext cx="14782800" cy="6120340"/>
          </a:xfrm>
        </p:spPr>
        <p:txBody>
          <a:bodyPr>
            <a:normAutofit/>
          </a:bodyPr>
          <a:lstStyle/>
          <a:p>
            <a:pPr marL="685800" indent="-685800" algn="l">
              <a:buFont typeface="Arial" panose="020B0604020202020204" pitchFamily="34" charset="0"/>
              <a:buChar char="•"/>
            </a:pPr>
            <a:r>
              <a:rPr lang="en-US" sz="4800" b="1" dirty="0">
                <a:solidFill>
                  <a:schemeClr val="tx1"/>
                </a:solidFill>
                <a:latin typeface="Fira Sans Condensed Light" panose="020B0403050000020004" pitchFamily="34" charset="0"/>
              </a:rPr>
              <a:t>Todays Presentation: </a:t>
            </a:r>
            <a:r>
              <a:rPr lang="en-US" sz="4800" dirty="0">
                <a:solidFill>
                  <a:schemeClr val="tx1"/>
                </a:solidFill>
                <a:latin typeface="Fira Sans Condensed Light" panose="020B0403050000020004" pitchFamily="34" charset="0"/>
              </a:rPr>
              <a:t>FMQ – Dr MacCormick and Nurse Educator Savannah Fry</a:t>
            </a:r>
          </a:p>
          <a:p>
            <a:pPr marL="685800" indent="-685800" algn="l">
              <a:buFont typeface="Arial" panose="020B0604020202020204" pitchFamily="34" charset="0"/>
              <a:buChar char="•"/>
            </a:pPr>
            <a:r>
              <a:rPr lang="en-US" sz="4800" b="1" dirty="0">
                <a:solidFill>
                  <a:schemeClr val="tx1"/>
                </a:solidFill>
                <a:latin typeface="Fira Sans Condensed Light" panose="020B0403050000020004" pitchFamily="34" charset="0"/>
              </a:rPr>
              <a:t>Next CoP date: 14</a:t>
            </a:r>
            <a:r>
              <a:rPr lang="en-US" sz="4800" b="1" baseline="30000" dirty="0">
                <a:solidFill>
                  <a:schemeClr val="tx1"/>
                </a:solidFill>
                <a:latin typeface="Fira Sans Condensed Light" panose="020B0403050000020004" pitchFamily="34" charset="0"/>
              </a:rPr>
              <a:t>th</a:t>
            </a:r>
            <a:r>
              <a:rPr lang="en-US" sz="4800" b="1" dirty="0">
                <a:solidFill>
                  <a:schemeClr val="tx1"/>
                </a:solidFill>
                <a:latin typeface="Fira Sans Condensed Light" panose="020B0403050000020004" pitchFamily="34" charset="0"/>
              </a:rPr>
              <a:t> October 2026 @ 10am TBC</a:t>
            </a:r>
          </a:p>
          <a:p>
            <a:pPr marL="685800" indent="-685800" algn="l">
              <a:buFont typeface="Arial" panose="020B0604020202020204" pitchFamily="34" charset="0"/>
              <a:buChar char="•"/>
            </a:pPr>
            <a:r>
              <a:rPr lang="en-US" sz="4800" b="1" dirty="0">
                <a:solidFill>
                  <a:schemeClr val="tx1"/>
                </a:solidFill>
                <a:latin typeface="Fira Sans Condensed Light" panose="020B0403050000020004" pitchFamily="34" charset="0"/>
              </a:rPr>
              <a:t>Next Peer Support :</a:t>
            </a:r>
            <a:r>
              <a:rPr lang="en-US" sz="4800" dirty="0">
                <a:solidFill>
                  <a:schemeClr val="tx1"/>
                </a:solidFill>
                <a:latin typeface="Fira Sans Condensed Light" panose="020B0403050000020004" pitchFamily="34" charset="0"/>
              </a:rPr>
              <a:t> 19</a:t>
            </a:r>
            <a:r>
              <a:rPr lang="en-US" sz="4800" baseline="30000" dirty="0">
                <a:solidFill>
                  <a:schemeClr val="tx1"/>
                </a:solidFill>
                <a:latin typeface="Fira Sans Condensed Light" panose="020B0403050000020004" pitchFamily="34" charset="0"/>
              </a:rPr>
              <a:t>th</a:t>
            </a:r>
            <a:r>
              <a:rPr lang="en-US" sz="4800" dirty="0">
                <a:solidFill>
                  <a:schemeClr val="tx1"/>
                </a:solidFill>
                <a:latin typeface="Fira Sans Condensed Light" panose="020B0403050000020004" pitchFamily="34" charset="0"/>
              </a:rPr>
              <a:t> August 2026 @ 10am. </a:t>
            </a:r>
          </a:p>
          <a:p>
            <a:pPr algn="l"/>
            <a:r>
              <a:rPr lang="en-US" sz="4800" dirty="0">
                <a:solidFill>
                  <a:schemeClr val="tx1"/>
                </a:solidFill>
                <a:latin typeface="Fira Sans Condensed Light" panose="020B0403050000020004" pitchFamily="34" charset="0"/>
              </a:rPr>
              <a:t>		Topic: 12 months on from Coercive control legislation - what is going on?!</a:t>
            </a:r>
          </a:p>
          <a:p>
            <a:pPr algn="l"/>
            <a:endParaRPr lang="en-AU" sz="2400"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7AA46DA-99EE-9127-1E02-50B435FE9FE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5012B11-D239-C19A-CE54-AC4780A912CF}"/>
              </a:ext>
            </a:extLst>
          </p:cNvPr>
          <p:cNvSpPr/>
          <p:nvPr/>
        </p:nvSpPr>
        <p:spPr>
          <a:xfrm rot="-7249145">
            <a:off x="14001045" y="-6980725"/>
            <a:ext cx="11311797" cy="11311797"/>
          </a:xfrm>
          <a:custGeom>
            <a:avLst/>
            <a:gdLst/>
            <a:ahLst/>
            <a:cxnLst/>
            <a:rect l="l" t="t" r="r" b="b"/>
            <a:pathLst>
              <a:path w="11311797" h="11311797">
                <a:moveTo>
                  <a:pt x="0" y="0"/>
                </a:moveTo>
                <a:lnTo>
                  <a:pt x="11311797" y="0"/>
                </a:lnTo>
                <a:lnTo>
                  <a:pt x="11311797" y="11311797"/>
                </a:lnTo>
                <a:lnTo>
                  <a:pt x="0" y="113117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3" name="Freeform 3">
            <a:extLst>
              <a:ext uri="{FF2B5EF4-FFF2-40B4-BE49-F238E27FC236}">
                <a16:creationId xmlns:a16="http://schemas.microsoft.com/office/drawing/2014/main" id="{20B04A53-F9AC-DC43-AA16-C03B42BBA424}"/>
              </a:ext>
            </a:extLst>
          </p:cNvPr>
          <p:cNvSpPr/>
          <p:nvPr/>
        </p:nvSpPr>
        <p:spPr>
          <a:xfrm rot="672559">
            <a:off x="501175" y="8730775"/>
            <a:ext cx="1055050" cy="1055050"/>
          </a:xfrm>
          <a:custGeom>
            <a:avLst/>
            <a:gdLst/>
            <a:ahLst/>
            <a:cxnLst/>
            <a:rect l="l" t="t" r="r" b="b"/>
            <a:pathLst>
              <a:path w="1055050" h="1055050">
                <a:moveTo>
                  <a:pt x="0" y="0"/>
                </a:moveTo>
                <a:lnTo>
                  <a:pt x="1055050" y="0"/>
                </a:lnTo>
                <a:lnTo>
                  <a:pt x="1055050" y="1055050"/>
                </a:lnTo>
                <a:lnTo>
                  <a:pt x="0" y="1055050"/>
                </a:lnTo>
                <a:lnTo>
                  <a:pt x="0" y="0"/>
                </a:lnTo>
                <a:close/>
              </a:path>
            </a:pathLst>
          </a:custGeom>
          <a:blipFill>
            <a:blip r:embed="rId3"/>
            <a:stretch>
              <a:fillRect/>
            </a:stretch>
          </a:blipFill>
        </p:spPr>
        <p:txBody>
          <a:bodyPr/>
          <a:lstStyle/>
          <a:p>
            <a:endParaRPr lang="en-AU"/>
          </a:p>
        </p:txBody>
      </p:sp>
      <p:sp>
        <p:nvSpPr>
          <p:cNvPr id="4" name="Freeform 4">
            <a:extLst>
              <a:ext uri="{FF2B5EF4-FFF2-40B4-BE49-F238E27FC236}">
                <a16:creationId xmlns:a16="http://schemas.microsoft.com/office/drawing/2014/main" id="{C3A67165-FBAD-4669-4702-55EDD537C021}"/>
              </a:ext>
            </a:extLst>
          </p:cNvPr>
          <p:cNvSpPr/>
          <p:nvPr/>
        </p:nvSpPr>
        <p:spPr>
          <a:xfrm>
            <a:off x="15197135" y="492653"/>
            <a:ext cx="2909972" cy="1072095"/>
          </a:xfrm>
          <a:custGeom>
            <a:avLst/>
            <a:gdLst/>
            <a:ahLst/>
            <a:cxnLst/>
            <a:rect l="l" t="t" r="r" b="b"/>
            <a:pathLst>
              <a:path w="2909972" h="1072095">
                <a:moveTo>
                  <a:pt x="0" y="0"/>
                </a:moveTo>
                <a:lnTo>
                  <a:pt x="2909972" y="0"/>
                </a:lnTo>
                <a:lnTo>
                  <a:pt x="2909972" y="1072094"/>
                </a:lnTo>
                <a:lnTo>
                  <a:pt x="0" y="1072094"/>
                </a:lnTo>
                <a:lnTo>
                  <a:pt x="0" y="0"/>
                </a:lnTo>
                <a:close/>
              </a:path>
            </a:pathLst>
          </a:custGeom>
          <a:blipFill>
            <a:blip r:embed="rId4"/>
            <a:stretch>
              <a:fillRect/>
            </a:stretch>
          </a:blipFill>
        </p:spPr>
        <p:txBody>
          <a:bodyPr/>
          <a:lstStyle/>
          <a:p>
            <a:endParaRPr lang="en-AU"/>
          </a:p>
        </p:txBody>
      </p:sp>
      <p:sp>
        <p:nvSpPr>
          <p:cNvPr id="5" name="Title 4">
            <a:extLst>
              <a:ext uri="{FF2B5EF4-FFF2-40B4-BE49-F238E27FC236}">
                <a16:creationId xmlns:a16="http://schemas.microsoft.com/office/drawing/2014/main" id="{2BD87C0C-037A-2287-2DAD-40E815DC4E03}"/>
              </a:ext>
            </a:extLst>
          </p:cNvPr>
          <p:cNvSpPr>
            <a:spLocks noGrp="1"/>
          </p:cNvSpPr>
          <p:nvPr>
            <p:ph type="ctrTitle"/>
          </p:nvPr>
        </p:nvSpPr>
        <p:spPr>
          <a:xfrm>
            <a:off x="5257800" y="829735"/>
            <a:ext cx="7772400" cy="1470025"/>
          </a:xfrm>
        </p:spPr>
        <p:txBody>
          <a:bodyPr>
            <a:normAutofit/>
          </a:bodyPr>
          <a:lstStyle/>
          <a:p>
            <a:endParaRPr lang="en-AU" sz="8800" dirty="0"/>
          </a:p>
        </p:txBody>
      </p:sp>
      <p:sp>
        <p:nvSpPr>
          <p:cNvPr id="6" name="Subtitle 5">
            <a:extLst>
              <a:ext uri="{FF2B5EF4-FFF2-40B4-BE49-F238E27FC236}">
                <a16:creationId xmlns:a16="http://schemas.microsoft.com/office/drawing/2014/main" id="{8CB2C85D-F213-612F-FFF7-540BCFEE6FFE}"/>
              </a:ext>
            </a:extLst>
          </p:cNvPr>
          <p:cNvSpPr>
            <a:spLocks noGrp="1"/>
          </p:cNvSpPr>
          <p:nvPr>
            <p:ph type="subTitle" idx="1"/>
          </p:nvPr>
        </p:nvSpPr>
        <p:spPr>
          <a:xfrm>
            <a:off x="1371600" y="1257301"/>
            <a:ext cx="14782800" cy="8537046"/>
          </a:xfrm>
        </p:spPr>
        <p:txBody>
          <a:bodyPr>
            <a:normAutofit/>
          </a:bodyPr>
          <a:lstStyle/>
          <a:p>
            <a:pPr algn="l"/>
            <a:endParaRPr lang="en-US" sz="4800" dirty="0">
              <a:solidFill>
                <a:schemeClr val="tx1"/>
              </a:solidFill>
              <a:latin typeface="Fira Sans Condensed Light" panose="020B0403050000020004" pitchFamily="34" charset="0"/>
            </a:endParaRPr>
          </a:p>
          <a:p>
            <a:pPr algn="l"/>
            <a:r>
              <a:rPr lang="en-US" sz="4800" dirty="0">
                <a:solidFill>
                  <a:schemeClr val="tx1"/>
                </a:solidFill>
                <a:latin typeface="Fira Sans Condensed Light" panose="020B0403050000020004" pitchFamily="34" charset="0"/>
              </a:rPr>
              <a:t>Remember the research – please complete the consent form if you are happy for your contribution from the CoP  today to be used in the research.</a:t>
            </a:r>
          </a:p>
          <a:p>
            <a:pPr algn="l"/>
            <a:endParaRPr lang="en-US" sz="4800" dirty="0">
              <a:solidFill>
                <a:schemeClr val="tx1"/>
              </a:solidFill>
              <a:latin typeface="Fira Sans Condensed Light" panose="020B0403050000020004" pitchFamily="34" charset="0"/>
            </a:endParaRPr>
          </a:p>
          <a:p>
            <a:pPr algn="l"/>
            <a:endParaRPr lang="en-US" sz="4800" dirty="0">
              <a:solidFill>
                <a:schemeClr val="tx1"/>
              </a:solidFill>
              <a:latin typeface="Fira Sans Condensed Light" panose="020B0403050000020004" pitchFamily="34" charset="0"/>
            </a:endParaRPr>
          </a:p>
          <a:p>
            <a:pPr algn="l"/>
            <a:r>
              <a:rPr lang="en-US" sz="4800" b="1" i="1" dirty="0">
                <a:solidFill>
                  <a:schemeClr val="tx1"/>
                </a:solidFill>
                <a:latin typeface="Fira Sans Condensed Light" panose="020B0403050000020004" pitchFamily="34" charset="0"/>
              </a:rPr>
              <a:t>Bonus opportunity to get a $50 </a:t>
            </a:r>
            <a:r>
              <a:rPr lang="en-US" sz="4800" b="1" i="1" dirty="0" err="1">
                <a:solidFill>
                  <a:schemeClr val="tx1"/>
                </a:solidFill>
                <a:latin typeface="Fira Sans Condensed Light" panose="020B0403050000020004" pitchFamily="34" charset="0"/>
              </a:rPr>
              <a:t>Prezzee</a:t>
            </a:r>
            <a:r>
              <a:rPr lang="en-US" sz="4800" b="1" i="1" dirty="0">
                <a:solidFill>
                  <a:schemeClr val="tx1"/>
                </a:solidFill>
                <a:latin typeface="Fira Sans Condensed Light" panose="020B0403050000020004" pitchFamily="34" charset="0"/>
              </a:rPr>
              <a:t> </a:t>
            </a:r>
          </a:p>
          <a:p>
            <a:pPr algn="l"/>
            <a:r>
              <a:rPr lang="en-US" sz="4800" b="1" i="1" dirty="0">
                <a:solidFill>
                  <a:schemeClr val="tx1"/>
                </a:solidFill>
                <a:latin typeface="Fira Sans Condensed Light" panose="020B0403050000020004" pitchFamily="34" charset="0"/>
              </a:rPr>
              <a:t>gift voucher if you participate in an</a:t>
            </a:r>
          </a:p>
          <a:p>
            <a:pPr algn="l"/>
            <a:r>
              <a:rPr lang="en-US" sz="4800" b="1" i="1" dirty="0">
                <a:solidFill>
                  <a:schemeClr val="tx1"/>
                </a:solidFill>
                <a:latin typeface="Fira Sans Condensed Light" panose="020B0403050000020004" pitchFamily="34" charset="0"/>
              </a:rPr>
              <a:t>Interview!</a:t>
            </a:r>
          </a:p>
          <a:p>
            <a:pPr algn="l"/>
            <a:endParaRPr lang="en-US" sz="4800" dirty="0">
              <a:solidFill>
                <a:schemeClr val="tx1"/>
              </a:solidFill>
              <a:latin typeface="Fira Sans Condensed Light" panose="020B0403050000020004" pitchFamily="34" charset="0"/>
            </a:endParaRPr>
          </a:p>
          <a:p>
            <a:pPr algn="l"/>
            <a:endParaRPr lang="en-AU" sz="2400" dirty="0"/>
          </a:p>
        </p:txBody>
      </p:sp>
      <p:pic>
        <p:nvPicPr>
          <p:cNvPr id="1026" name="Picture 2" descr="Reminder Images – Browse 2,392,871 Stock Photos, Vectors, and Video | Adobe  Stock">
            <a:extLst>
              <a:ext uri="{FF2B5EF4-FFF2-40B4-BE49-F238E27FC236}">
                <a16:creationId xmlns:a16="http://schemas.microsoft.com/office/drawing/2014/main" id="{C3022AD2-68CA-53A4-B6AD-EC51D0BAD3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59610" y="5230519"/>
            <a:ext cx="44577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02163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rot="-7249145">
            <a:off x="14001045" y="-6980725"/>
            <a:ext cx="11311797" cy="11311797"/>
          </a:xfrm>
          <a:custGeom>
            <a:avLst/>
            <a:gdLst/>
            <a:ahLst/>
            <a:cxnLst/>
            <a:rect l="l" t="t" r="r" b="b"/>
            <a:pathLst>
              <a:path w="11311797" h="11311797">
                <a:moveTo>
                  <a:pt x="0" y="0"/>
                </a:moveTo>
                <a:lnTo>
                  <a:pt x="11311797" y="0"/>
                </a:lnTo>
                <a:lnTo>
                  <a:pt x="11311797" y="11311797"/>
                </a:lnTo>
                <a:lnTo>
                  <a:pt x="0" y="113117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3" name="Freeform 3"/>
          <p:cNvSpPr/>
          <p:nvPr/>
        </p:nvSpPr>
        <p:spPr>
          <a:xfrm rot="672559">
            <a:off x="501175" y="8730775"/>
            <a:ext cx="1055050" cy="1055050"/>
          </a:xfrm>
          <a:custGeom>
            <a:avLst/>
            <a:gdLst/>
            <a:ahLst/>
            <a:cxnLst/>
            <a:rect l="l" t="t" r="r" b="b"/>
            <a:pathLst>
              <a:path w="1055050" h="1055050">
                <a:moveTo>
                  <a:pt x="0" y="0"/>
                </a:moveTo>
                <a:lnTo>
                  <a:pt x="1055050" y="0"/>
                </a:lnTo>
                <a:lnTo>
                  <a:pt x="1055050" y="1055050"/>
                </a:lnTo>
                <a:lnTo>
                  <a:pt x="0" y="1055050"/>
                </a:lnTo>
                <a:lnTo>
                  <a:pt x="0" y="0"/>
                </a:lnTo>
                <a:close/>
              </a:path>
            </a:pathLst>
          </a:custGeom>
          <a:blipFill>
            <a:blip r:embed="rId3"/>
            <a:stretch>
              <a:fillRect/>
            </a:stretch>
          </a:blipFill>
        </p:spPr>
        <p:txBody>
          <a:bodyPr/>
          <a:lstStyle/>
          <a:p>
            <a:endParaRPr lang="en-AU"/>
          </a:p>
        </p:txBody>
      </p:sp>
      <p:sp>
        <p:nvSpPr>
          <p:cNvPr id="4" name="Freeform 4"/>
          <p:cNvSpPr/>
          <p:nvPr/>
        </p:nvSpPr>
        <p:spPr>
          <a:xfrm>
            <a:off x="15197135" y="492653"/>
            <a:ext cx="2909972" cy="1072095"/>
          </a:xfrm>
          <a:custGeom>
            <a:avLst/>
            <a:gdLst/>
            <a:ahLst/>
            <a:cxnLst/>
            <a:rect l="l" t="t" r="r" b="b"/>
            <a:pathLst>
              <a:path w="2909972" h="1072095">
                <a:moveTo>
                  <a:pt x="0" y="0"/>
                </a:moveTo>
                <a:lnTo>
                  <a:pt x="2909972" y="0"/>
                </a:lnTo>
                <a:lnTo>
                  <a:pt x="2909972" y="1072094"/>
                </a:lnTo>
                <a:lnTo>
                  <a:pt x="0" y="1072094"/>
                </a:lnTo>
                <a:lnTo>
                  <a:pt x="0" y="0"/>
                </a:lnTo>
                <a:close/>
              </a:path>
            </a:pathLst>
          </a:custGeom>
          <a:blipFill>
            <a:blip r:embed="rId4"/>
            <a:stretch>
              <a:fillRect/>
            </a:stretch>
          </a:blipFill>
        </p:spPr>
        <p:txBody>
          <a:bodyPr/>
          <a:lstStyle/>
          <a:p>
            <a:endParaRPr lang="en-AU"/>
          </a:p>
        </p:txBody>
      </p:sp>
      <p:sp>
        <p:nvSpPr>
          <p:cNvPr id="6" name="Title 5">
            <a:extLst>
              <a:ext uri="{FF2B5EF4-FFF2-40B4-BE49-F238E27FC236}">
                <a16:creationId xmlns:a16="http://schemas.microsoft.com/office/drawing/2014/main" id="{A438CB51-5CF4-E3A3-CD94-B9407764EC7B}"/>
              </a:ext>
            </a:extLst>
          </p:cNvPr>
          <p:cNvSpPr>
            <a:spLocks noGrp="1"/>
          </p:cNvSpPr>
          <p:nvPr>
            <p:ph type="ctrTitle"/>
          </p:nvPr>
        </p:nvSpPr>
        <p:spPr>
          <a:xfrm>
            <a:off x="5257800" y="1257300"/>
            <a:ext cx="7772400" cy="1470025"/>
          </a:xfrm>
        </p:spPr>
        <p:txBody>
          <a:bodyPr>
            <a:normAutofit/>
          </a:bodyPr>
          <a:lstStyle/>
          <a:p>
            <a:r>
              <a:rPr lang="en-US" sz="8000" dirty="0"/>
              <a:t>Introductions</a:t>
            </a:r>
            <a:endParaRPr lang="en-AU" sz="8000" dirty="0"/>
          </a:p>
        </p:txBody>
      </p:sp>
      <p:sp>
        <p:nvSpPr>
          <p:cNvPr id="7" name="Subtitle 6">
            <a:extLst>
              <a:ext uri="{FF2B5EF4-FFF2-40B4-BE49-F238E27FC236}">
                <a16:creationId xmlns:a16="http://schemas.microsoft.com/office/drawing/2014/main" id="{0D120E51-D00F-9C65-C43E-92C68899EB38}"/>
              </a:ext>
            </a:extLst>
          </p:cNvPr>
          <p:cNvSpPr>
            <a:spLocks noGrp="1"/>
          </p:cNvSpPr>
          <p:nvPr>
            <p:ph type="subTitle" idx="1"/>
          </p:nvPr>
        </p:nvSpPr>
        <p:spPr>
          <a:xfrm>
            <a:off x="2331519" y="3009900"/>
            <a:ext cx="12496800" cy="6248400"/>
          </a:xfrm>
        </p:spPr>
        <p:txBody>
          <a:bodyPr>
            <a:normAutofit/>
          </a:bodyPr>
          <a:lstStyle/>
          <a:p>
            <a:pPr marL="685800" indent="-685800" algn="l">
              <a:buFont typeface="Arial" panose="020B0604020202020204" pitchFamily="34" charset="0"/>
              <a:buChar char="•"/>
            </a:pPr>
            <a:r>
              <a:rPr lang="en-US" sz="5400" dirty="0">
                <a:solidFill>
                  <a:schemeClr val="tx1"/>
                </a:solidFill>
                <a:latin typeface="YouTube Noto"/>
              </a:rPr>
              <a:t>Name</a:t>
            </a:r>
          </a:p>
          <a:p>
            <a:pPr marL="685800" indent="-685800" algn="l">
              <a:buFont typeface="Arial" panose="020B0604020202020204" pitchFamily="34" charset="0"/>
              <a:buChar char="•"/>
            </a:pPr>
            <a:r>
              <a:rPr lang="en-US" sz="5400" dirty="0">
                <a:solidFill>
                  <a:schemeClr val="tx1"/>
                </a:solidFill>
                <a:latin typeface="YouTube Noto"/>
              </a:rPr>
              <a:t>Where are you working?</a:t>
            </a:r>
          </a:p>
          <a:p>
            <a:pPr marL="685800" indent="-685800" algn="l">
              <a:buFont typeface="Arial" panose="020B0604020202020204" pitchFamily="34" charset="0"/>
              <a:buChar char="•"/>
            </a:pPr>
            <a:r>
              <a:rPr lang="en-US" sz="5400" dirty="0">
                <a:solidFill>
                  <a:schemeClr val="tx1"/>
                </a:solidFill>
                <a:latin typeface="YouTube Noto"/>
              </a:rPr>
              <a:t>What is your background in DFV/SV?</a:t>
            </a:r>
          </a:p>
          <a:p>
            <a:pPr marL="685800" indent="-685800" algn="l">
              <a:buFont typeface="Arial" panose="020B0604020202020204" pitchFamily="34" charset="0"/>
              <a:buChar char="•"/>
            </a:pPr>
            <a:r>
              <a:rPr lang="en-US" sz="5400" dirty="0">
                <a:solidFill>
                  <a:schemeClr val="tx1"/>
                </a:solidFill>
                <a:latin typeface="YouTube Noto"/>
              </a:rPr>
              <a:t>What do you want to know more about?</a:t>
            </a:r>
          </a:p>
          <a:p>
            <a:endParaRPr lang="en-AU"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1DC92-705F-9752-9A2B-33AAFDA6D52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4DD9DB5-3AF7-14F7-0606-9FD7EECE0FBA}"/>
              </a:ext>
            </a:extLst>
          </p:cNvPr>
          <p:cNvSpPr/>
          <p:nvPr/>
        </p:nvSpPr>
        <p:spPr>
          <a:xfrm rot="-7249145">
            <a:off x="14001045" y="-6980725"/>
            <a:ext cx="11311797" cy="11311797"/>
          </a:xfrm>
          <a:custGeom>
            <a:avLst/>
            <a:gdLst/>
            <a:ahLst/>
            <a:cxnLst/>
            <a:rect l="l" t="t" r="r" b="b"/>
            <a:pathLst>
              <a:path w="11311797" h="11311797">
                <a:moveTo>
                  <a:pt x="0" y="0"/>
                </a:moveTo>
                <a:lnTo>
                  <a:pt x="11311797" y="0"/>
                </a:lnTo>
                <a:lnTo>
                  <a:pt x="11311797" y="11311797"/>
                </a:lnTo>
                <a:lnTo>
                  <a:pt x="0" y="113117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3" name="Freeform 3">
            <a:extLst>
              <a:ext uri="{FF2B5EF4-FFF2-40B4-BE49-F238E27FC236}">
                <a16:creationId xmlns:a16="http://schemas.microsoft.com/office/drawing/2014/main" id="{35E01F5B-8AC2-71FB-6379-D86F1CC9F1E2}"/>
              </a:ext>
            </a:extLst>
          </p:cNvPr>
          <p:cNvSpPr/>
          <p:nvPr/>
        </p:nvSpPr>
        <p:spPr>
          <a:xfrm rot="672559">
            <a:off x="501175" y="8730775"/>
            <a:ext cx="1055050" cy="1055050"/>
          </a:xfrm>
          <a:custGeom>
            <a:avLst/>
            <a:gdLst/>
            <a:ahLst/>
            <a:cxnLst/>
            <a:rect l="l" t="t" r="r" b="b"/>
            <a:pathLst>
              <a:path w="1055050" h="1055050">
                <a:moveTo>
                  <a:pt x="0" y="0"/>
                </a:moveTo>
                <a:lnTo>
                  <a:pt x="1055050" y="0"/>
                </a:lnTo>
                <a:lnTo>
                  <a:pt x="1055050" y="1055050"/>
                </a:lnTo>
                <a:lnTo>
                  <a:pt x="0" y="1055050"/>
                </a:lnTo>
                <a:lnTo>
                  <a:pt x="0" y="0"/>
                </a:lnTo>
                <a:close/>
              </a:path>
            </a:pathLst>
          </a:custGeom>
          <a:blipFill>
            <a:blip r:embed="rId3"/>
            <a:stretch>
              <a:fillRect/>
            </a:stretch>
          </a:blipFill>
        </p:spPr>
        <p:txBody>
          <a:bodyPr/>
          <a:lstStyle/>
          <a:p>
            <a:endParaRPr lang="en-AU"/>
          </a:p>
        </p:txBody>
      </p:sp>
      <p:sp>
        <p:nvSpPr>
          <p:cNvPr id="4" name="Freeform 4">
            <a:extLst>
              <a:ext uri="{FF2B5EF4-FFF2-40B4-BE49-F238E27FC236}">
                <a16:creationId xmlns:a16="http://schemas.microsoft.com/office/drawing/2014/main" id="{BD82353A-8C50-4E55-FC6D-12963FDF7959}"/>
              </a:ext>
            </a:extLst>
          </p:cNvPr>
          <p:cNvSpPr/>
          <p:nvPr/>
        </p:nvSpPr>
        <p:spPr>
          <a:xfrm>
            <a:off x="15197135" y="492653"/>
            <a:ext cx="2909972" cy="1072095"/>
          </a:xfrm>
          <a:custGeom>
            <a:avLst/>
            <a:gdLst/>
            <a:ahLst/>
            <a:cxnLst/>
            <a:rect l="l" t="t" r="r" b="b"/>
            <a:pathLst>
              <a:path w="2909972" h="1072095">
                <a:moveTo>
                  <a:pt x="0" y="0"/>
                </a:moveTo>
                <a:lnTo>
                  <a:pt x="2909972" y="0"/>
                </a:lnTo>
                <a:lnTo>
                  <a:pt x="2909972" y="1072094"/>
                </a:lnTo>
                <a:lnTo>
                  <a:pt x="0" y="1072094"/>
                </a:lnTo>
                <a:lnTo>
                  <a:pt x="0" y="0"/>
                </a:lnTo>
                <a:close/>
              </a:path>
            </a:pathLst>
          </a:custGeom>
          <a:blipFill>
            <a:blip r:embed="rId4"/>
            <a:stretch>
              <a:fillRect/>
            </a:stretch>
          </a:blipFill>
        </p:spPr>
        <p:txBody>
          <a:bodyPr/>
          <a:lstStyle/>
          <a:p>
            <a:endParaRPr lang="en-AU"/>
          </a:p>
        </p:txBody>
      </p:sp>
      <p:sp>
        <p:nvSpPr>
          <p:cNvPr id="6" name="Subtitle 5">
            <a:extLst>
              <a:ext uri="{FF2B5EF4-FFF2-40B4-BE49-F238E27FC236}">
                <a16:creationId xmlns:a16="http://schemas.microsoft.com/office/drawing/2014/main" id="{4D75EC66-36E3-8B3A-0DE6-F4931B7E1C61}"/>
              </a:ext>
            </a:extLst>
          </p:cNvPr>
          <p:cNvSpPr>
            <a:spLocks noGrp="1"/>
          </p:cNvSpPr>
          <p:nvPr>
            <p:ph type="subTitle" idx="1"/>
          </p:nvPr>
        </p:nvSpPr>
        <p:spPr>
          <a:xfrm>
            <a:off x="1066800" y="4305300"/>
            <a:ext cx="15392400" cy="5181600"/>
          </a:xfrm>
        </p:spPr>
        <p:txBody>
          <a:bodyPr>
            <a:normAutofit/>
          </a:bodyPr>
          <a:lstStyle/>
          <a:p>
            <a:r>
              <a:rPr lang="en-US" sz="4800" dirty="0">
                <a:solidFill>
                  <a:schemeClr val="tx1"/>
                </a:solidFill>
                <a:latin typeface="Fira Sans Condensed Light" panose="020B0403050000020004" pitchFamily="34" charset="0"/>
              </a:rPr>
              <a:t>Dr Natalie MacCormick and </a:t>
            </a:r>
          </a:p>
          <a:p>
            <a:r>
              <a:rPr lang="en-US" sz="4800" dirty="0">
                <a:solidFill>
                  <a:schemeClr val="tx1"/>
                </a:solidFill>
                <a:latin typeface="Fira Sans Condensed Light" panose="020B0403050000020004" pitchFamily="34" charset="0"/>
              </a:rPr>
              <a:t>Nurse Educator Savannah Fry</a:t>
            </a:r>
            <a:endParaRPr lang="en-AU" sz="4800" dirty="0"/>
          </a:p>
        </p:txBody>
      </p:sp>
      <p:pic>
        <p:nvPicPr>
          <p:cNvPr id="7" name="Picture 6">
            <a:extLst>
              <a:ext uri="{FF2B5EF4-FFF2-40B4-BE49-F238E27FC236}">
                <a16:creationId xmlns:a16="http://schemas.microsoft.com/office/drawing/2014/main" id="{E60F0370-624E-FBAA-B2B4-CE37F9BDF6B2}"/>
              </a:ext>
            </a:extLst>
          </p:cNvPr>
          <p:cNvPicPr>
            <a:picLocks noChangeAspect="1"/>
          </p:cNvPicPr>
          <p:nvPr/>
        </p:nvPicPr>
        <p:blipFill>
          <a:blip r:embed="rId5"/>
          <a:stretch>
            <a:fillRect/>
          </a:stretch>
        </p:blipFill>
        <p:spPr>
          <a:xfrm>
            <a:off x="533399" y="1098506"/>
            <a:ext cx="10970879" cy="1911394"/>
          </a:xfrm>
          <a:prstGeom prst="rect">
            <a:avLst/>
          </a:prstGeom>
        </p:spPr>
      </p:pic>
    </p:spTree>
    <p:extLst>
      <p:ext uri="{BB962C8B-B14F-4D97-AF65-F5344CB8AC3E}">
        <p14:creationId xmlns:p14="http://schemas.microsoft.com/office/powerpoint/2010/main" val="125194265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1C648-F354-DB56-68C9-F08A0D7FF29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4D07609-864D-2273-3ECF-4981103A39FE}"/>
              </a:ext>
            </a:extLst>
          </p:cNvPr>
          <p:cNvSpPr/>
          <p:nvPr/>
        </p:nvSpPr>
        <p:spPr>
          <a:xfrm rot="-7249145">
            <a:off x="14001045" y="-6980725"/>
            <a:ext cx="11311797" cy="11311797"/>
          </a:xfrm>
          <a:custGeom>
            <a:avLst/>
            <a:gdLst/>
            <a:ahLst/>
            <a:cxnLst/>
            <a:rect l="l" t="t" r="r" b="b"/>
            <a:pathLst>
              <a:path w="11311797" h="11311797">
                <a:moveTo>
                  <a:pt x="0" y="0"/>
                </a:moveTo>
                <a:lnTo>
                  <a:pt x="11311797" y="0"/>
                </a:lnTo>
                <a:lnTo>
                  <a:pt x="11311797" y="11311797"/>
                </a:lnTo>
                <a:lnTo>
                  <a:pt x="0" y="113117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3" name="Freeform 3">
            <a:extLst>
              <a:ext uri="{FF2B5EF4-FFF2-40B4-BE49-F238E27FC236}">
                <a16:creationId xmlns:a16="http://schemas.microsoft.com/office/drawing/2014/main" id="{120D735E-EB85-DFCB-AC50-30E7EB46CBE3}"/>
              </a:ext>
            </a:extLst>
          </p:cNvPr>
          <p:cNvSpPr/>
          <p:nvPr/>
        </p:nvSpPr>
        <p:spPr>
          <a:xfrm rot="672559">
            <a:off x="501175" y="8730775"/>
            <a:ext cx="1055050" cy="1055050"/>
          </a:xfrm>
          <a:custGeom>
            <a:avLst/>
            <a:gdLst/>
            <a:ahLst/>
            <a:cxnLst/>
            <a:rect l="l" t="t" r="r" b="b"/>
            <a:pathLst>
              <a:path w="1055050" h="1055050">
                <a:moveTo>
                  <a:pt x="0" y="0"/>
                </a:moveTo>
                <a:lnTo>
                  <a:pt x="1055050" y="0"/>
                </a:lnTo>
                <a:lnTo>
                  <a:pt x="1055050" y="1055050"/>
                </a:lnTo>
                <a:lnTo>
                  <a:pt x="0" y="1055050"/>
                </a:lnTo>
                <a:lnTo>
                  <a:pt x="0" y="0"/>
                </a:lnTo>
                <a:close/>
              </a:path>
            </a:pathLst>
          </a:custGeom>
          <a:blipFill>
            <a:blip r:embed="rId3"/>
            <a:stretch>
              <a:fillRect/>
            </a:stretch>
          </a:blipFill>
        </p:spPr>
        <p:txBody>
          <a:bodyPr/>
          <a:lstStyle/>
          <a:p>
            <a:endParaRPr lang="en-AU"/>
          </a:p>
        </p:txBody>
      </p:sp>
      <p:sp>
        <p:nvSpPr>
          <p:cNvPr id="4" name="Freeform 4">
            <a:extLst>
              <a:ext uri="{FF2B5EF4-FFF2-40B4-BE49-F238E27FC236}">
                <a16:creationId xmlns:a16="http://schemas.microsoft.com/office/drawing/2014/main" id="{D01FC863-2806-3833-E27E-C1C86F037076}"/>
              </a:ext>
            </a:extLst>
          </p:cNvPr>
          <p:cNvSpPr/>
          <p:nvPr/>
        </p:nvSpPr>
        <p:spPr>
          <a:xfrm>
            <a:off x="15197135" y="492653"/>
            <a:ext cx="2909972" cy="1072095"/>
          </a:xfrm>
          <a:custGeom>
            <a:avLst/>
            <a:gdLst/>
            <a:ahLst/>
            <a:cxnLst/>
            <a:rect l="l" t="t" r="r" b="b"/>
            <a:pathLst>
              <a:path w="2909972" h="1072095">
                <a:moveTo>
                  <a:pt x="0" y="0"/>
                </a:moveTo>
                <a:lnTo>
                  <a:pt x="2909972" y="0"/>
                </a:lnTo>
                <a:lnTo>
                  <a:pt x="2909972" y="1072094"/>
                </a:lnTo>
                <a:lnTo>
                  <a:pt x="0" y="1072094"/>
                </a:lnTo>
                <a:lnTo>
                  <a:pt x="0" y="0"/>
                </a:lnTo>
                <a:close/>
              </a:path>
            </a:pathLst>
          </a:custGeom>
          <a:blipFill>
            <a:blip r:embed="rId4"/>
            <a:stretch>
              <a:fillRect/>
            </a:stretch>
          </a:blipFill>
        </p:spPr>
        <p:txBody>
          <a:bodyPr/>
          <a:lstStyle/>
          <a:p>
            <a:endParaRPr lang="en-AU"/>
          </a:p>
        </p:txBody>
      </p:sp>
      <p:pic>
        <p:nvPicPr>
          <p:cNvPr id="5" name="Picture 4">
            <a:extLst>
              <a:ext uri="{FF2B5EF4-FFF2-40B4-BE49-F238E27FC236}">
                <a16:creationId xmlns:a16="http://schemas.microsoft.com/office/drawing/2014/main" id="{A1E3455F-989A-274A-4628-DA4C3027C100}"/>
              </a:ext>
            </a:extLst>
          </p:cNvPr>
          <p:cNvPicPr>
            <a:picLocks noChangeAspect="1"/>
          </p:cNvPicPr>
          <p:nvPr/>
        </p:nvPicPr>
        <p:blipFill>
          <a:blip r:embed="rId5"/>
          <a:stretch>
            <a:fillRect/>
          </a:stretch>
        </p:blipFill>
        <p:spPr>
          <a:xfrm>
            <a:off x="2819400" y="426818"/>
            <a:ext cx="11237689" cy="9433364"/>
          </a:xfrm>
          <a:prstGeom prst="rect">
            <a:avLst/>
          </a:prstGeom>
        </p:spPr>
      </p:pic>
    </p:spTree>
    <p:extLst>
      <p:ext uri="{BB962C8B-B14F-4D97-AF65-F5344CB8AC3E}">
        <p14:creationId xmlns:p14="http://schemas.microsoft.com/office/powerpoint/2010/main" val="1803662013"/>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590540ad-24f6-4603-bebb-fc2239ec787a}" enabled="1" method="Privileged" siteId="{fdade0c4-3fea-4320-ae53-1a1742aeff1e}" contentBits="0" removed="0"/>
</clbl:labelList>
</file>

<file path=docProps/app.xml><?xml version="1.0" encoding="utf-8"?>
<Properties xmlns="http://schemas.openxmlformats.org/officeDocument/2006/extended-properties" xmlns:vt="http://schemas.openxmlformats.org/officeDocument/2006/docPropsVTypes">
  <TotalTime>467</TotalTime>
  <Words>236</Words>
  <Application>Microsoft Office PowerPoint</Application>
  <PresentationFormat>Custom</PresentationFormat>
  <Paragraphs>25</Paragraphs>
  <Slides>7</Slides>
  <Notes>0</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YouTube Noto</vt:lpstr>
      <vt:lpstr>Roboto</vt:lpstr>
      <vt:lpstr>Arial</vt:lpstr>
      <vt:lpstr>Fira Sans Condensed Light</vt:lpstr>
      <vt:lpstr>Calibri</vt:lpstr>
      <vt:lpstr>Aptos</vt:lpstr>
      <vt:lpstr>Office Theme</vt:lpstr>
      <vt:lpstr>PowerPoint Presentation</vt:lpstr>
      <vt:lpstr>PowerPoint Presentation</vt:lpstr>
      <vt:lpstr>Agenda</vt:lpstr>
      <vt:lpstr>PowerPoint Presentation</vt:lpstr>
      <vt:lpstr>Introductions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OUR FOCUS</dc:title>
  <dc:creator>Janine Hicks</dc:creator>
  <cp:lastModifiedBy>Elizabeth Boardman</cp:lastModifiedBy>
  <cp:revision>14</cp:revision>
  <cp:lastPrinted>2025-06-12T00:55:39Z</cp:lastPrinted>
  <dcterms:created xsi:type="dcterms:W3CDTF">2006-08-16T00:00:00Z</dcterms:created>
  <dcterms:modified xsi:type="dcterms:W3CDTF">2026-08-11T02:23:18Z</dcterms:modified>
  <dc:identifier>DAGqGBToyDc</dc:identifier>
</cp:coreProperties>
</file>