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332" r:id="rId3"/>
    <p:sldId id="259" r:id="rId4"/>
    <p:sldId id="260" r:id="rId5"/>
    <p:sldId id="258" r:id="rId6"/>
  </p:sldIdLst>
  <p:sldSz cx="9144000" cy="6858000" type="screen4x3"/>
  <p:notesSz cx="6858000" cy="994568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521415D9-36F7-43E2-AB2F-B90AF26B5E84}">
      <p14:sectionLst xmlns:p14="http://schemas.microsoft.com/office/powerpoint/2010/main">
        <p14:section name="Default Section" id="{F6E67C85-91E5-4B14-892B-A51BF670DB19}">
          <p14:sldIdLst>
            <p14:sldId id="256"/>
            <p14:sldId id="332"/>
            <p14:sldId id="259"/>
          </p14:sldIdLst>
        </p14:section>
        <p14:section name="Untitled Section" id="{A0D78821-93C5-4F3D-88FA-0A770BA06B61}">
          <p14:sldIdLst>
            <p14:sldId id="260"/>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07" autoAdjust="0"/>
  </p:normalViewPr>
  <p:slideViewPr>
    <p:cSldViewPr snapToGrid="0">
      <p:cViewPr varScale="1">
        <p:scale>
          <a:sx n="91" d="100"/>
          <a:sy n="91" d="100"/>
        </p:scale>
        <p:origin x="2184"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942975" y="746125"/>
            <a:ext cx="4972050" cy="3729038"/>
          </a:xfrm>
          <a:prstGeom prst="rect">
            <a:avLst/>
          </a:prstGeom>
        </p:spPr>
        <p:txBody>
          <a:bodyPr/>
          <a:lstStyle/>
          <a:p>
            <a:endParaRPr/>
          </a:p>
        </p:txBody>
      </p:sp>
      <p:sp>
        <p:nvSpPr>
          <p:cNvPr id="110" name="Shape 110"/>
          <p:cNvSpPr>
            <a:spLocks noGrp="1"/>
          </p:cNvSpPr>
          <p:nvPr>
            <p:ph type="body" sz="quarter" idx="1"/>
          </p:nvPr>
        </p:nvSpPr>
        <p:spPr>
          <a:xfrm>
            <a:off x="914400" y="4724202"/>
            <a:ext cx="5029200" cy="447556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a:t>Turrabul</a:t>
            </a:r>
            <a:r>
              <a:rPr lang="en-AU" dirty="0"/>
              <a:t> and </a:t>
            </a:r>
            <a:r>
              <a:rPr lang="en-AU" dirty="0" err="1"/>
              <a:t>Jaggera</a:t>
            </a:r>
            <a:r>
              <a:rPr lang="en-AU" dirty="0"/>
              <a:t> </a:t>
            </a:r>
          </a:p>
        </p:txBody>
      </p:sp>
    </p:spTree>
    <p:extLst>
      <p:ext uri="{BB962C8B-B14F-4D97-AF65-F5344CB8AC3E}">
        <p14:creationId xmlns:p14="http://schemas.microsoft.com/office/powerpoint/2010/main" val="3814134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3126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5800" y="1122362"/>
            <a:ext cx="77724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143000" y="3602037"/>
            <a:ext cx="6858000" cy="1655763"/>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6543675" y="365125"/>
            <a:ext cx="1971675" cy="5811838"/>
          </a:xfrm>
          <a:prstGeom prst="rect">
            <a:avLst/>
          </a:prstGeom>
        </p:spPr>
        <p:txBody>
          <a:bodyPr/>
          <a:lstStyle/>
          <a:p>
            <a:r>
              <a:t>Click to edit Master title style</a:t>
            </a:r>
          </a:p>
        </p:txBody>
      </p:sp>
      <p:sp>
        <p:nvSpPr>
          <p:cNvPr id="102" name="Shape 102"/>
          <p:cNvSpPr>
            <a:spLocks noGrp="1"/>
          </p:cNvSpPr>
          <p:nvPr>
            <p:ph type="body" idx="1"/>
          </p:nvPr>
        </p:nvSpPr>
        <p:spPr>
          <a:xfrm>
            <a:off x="628650" y="365125"/>
            <a:ext cx="5800725" cy="58118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623887" y="1709739"/>
            <a:ext cx="7886701" cy="2852737"/>
          </a:xfrm>
          <a:prstGeom prst="rect">
            <a:avLst/>
          </a:prstGeom>
        </p:spPr>
        <p:txBody>
          <a:bodyPr anchor="b"/>
          <a:lstStyle>
            <a:lvl1pPr>
              <a:defRPr sz="6000"/>
            </a:lvl1pPr>
          </a:lstStyle>
          <a:p>
            <a:r>
              <a:t>Click to edit Master title style</a:t>
            </a:r>
          </a:p>
        </p:txBody>
      </p:sp>
      <p:sp>
        <p:nvSpPr>
          <p:cNvPr id="30" name="Shape 30"/>
          <p:cNvSpPr>
            <a:spLocks noGrp="1"/>
          </p:cNvSpPr>
          <p:nvPr>
            <p:ph type="body" sz="quarter" idx="1"/>
          </p:nvPr>
        </p:nvSpPr>
        <p:spPr>
          <a:xfrm>
            <a:off x="623887" y="4589464"/>
            <a:ext cx="7886701" cy="1500188"/>
          </a:xfrm>
          <a:prstGeom prst="rect">
            <a:avLst/>
          </a:prstGeom>
        </p:spPr>
        <p:txBody>
          <a:bodyPr/>
          <a:lstStyle>
            <a:lvl1pPr marL="0" indent="0">
              <a:buSzTx/>
              <a:buFontTx/>
              <a:buNone/>
              <a:defRPr sz="2400"/>
            </a:lvl1pPr>
          </a:lstStyle>
          <a:p>
            <a:r>
              <a:t>Click to 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628650" y="1825625"/>
            <a:ext cx="3886200" cy="43513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629841" y="365125"/>
            <a:ext cx="7886701" cy="1325564"/>
          </a:xfrm>
          <a:prstGeom prst="rect">
            <a:avLst/>
          </a:prstGeom>
        </p:spPr>
        <p:txBody>
          <a:bodyPr/>
          <a:lstStyle/>
          <a:p>
            <a:r>
              <a:t>Click to edit Master title style</a:t>
            </a:r>
          </a:p>
        </p:txBody>
      </p:sp>
      <p:sp>
        <p:nvSpPr>
          <p:cNvPr id="48" name="Shape 48"/>
          <p:cNvSpPr>
            <a:spLocks noGrp="1"/>
          </p:cNvSpPr>
          <p:nvPr>
            <p:ph type="body" sz="quarter" idx="1"/>
          </p:nvPr>
        </p:nvSpPr>
        <p:spPr>
          <a:xfrm>
            <a:off x="629841" y="1681163"/>
            <a:ext cx="3868341" cy="823913"/>
          </a:xfrm>
          <a:prstGeom prst="rect">
            <a:avLst/>
          </a:prstGeom>
        </p:spPr>
        <p:txBody>
          <a:bodyPr anchor="b"/>
          <a:lstStyle>
            <a:lvl1pPr marL="0" indent="0">
              <a:buSzTx/>
              <a:buFontTx/>
              <a:buNone/>
              <a:defRPr sz="2400" b="1"/>
            </a:lvl1pPr>
          </a:lstStyle>
          <a:p>
            <a:r>
              <a:t>Click to edit Master text styles</a:t>
            </a:r>
          </a:p>
        </p:txBody>
      </p:sp>
      <p:sp>
        <p:nvSpPr>
          <p:cNvPr id="49" name="Shape 49"/>
          <p:cNvSpPr>
            <a:spLocks noGrp="1"/>
          </p:cNvSpPr>
          <p:nvPr>
            <p:ph type="body" sz="quarter" idx="13"/>
          </p:nvPr>
        </p:nvSpPr>
        <p:spPr>
          <a:xfrm>
            <a:off x="4629149" y="1681163"/>
            <a:ext cx="3887393"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629841" y="457200"/>
            <a:ext cx="2949178"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3887391" y="987425"/>
            <a:ext cx="462915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Click to 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629840" y="2057400"/>
            <a:ext cx="2949180"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629841" y="457200"/>
            <a:ext cx="2949178"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3887391" y="987425"/>
            <a:ext cx="4629151" cy="4873626"/>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629841" y="2057400"/>
            <a:ext cx="2949178" cy="3811588"/>
          </a:xfrm>
          <a:prstGeom prst="rect">
            <a:avLst/>
          </a:prstGeom>
        </p:spPr>
        <p:txBody>
          <a:bodyPr/>
          <a:lstStyle>
            <a:lvl1pPr marL="0" indent="0">
              <a:buSzTx/>
              <a:buFontTx/>
              <a:buNone/>
              <a:defRPr sz="1600"/>
            </a:lvl1pPr>
          </a:lstStyle>
          <a:p>
            <a:r>
              <a:t>Click to 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28650" y="365125"/>
            <a:ext cx="7886700" cy="1325564"/>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628650" y="1825625"/>
            <a:ext cx="7886700" cy="43513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8251368" y="6404293"/>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noviolence.org.au/lear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image1.jpg"/>
          <p:cNvPicPr>
            <a:picLocks noChangeAspect="1"/>
          </p:cNvPicPr>
          <p:nvPr/>
        </p:nvPicPr>
        <p:blipFill>
          <a:blip r:embed="rId2"/>
          <a:stretch>
            <a:fillRect/>
          </a:stretch>
        </p:blipFill>
        <p:spPr>
          <a:xfrm>
            <a:off x="1" y="0"/>
            <a:ext cx="9144001" cy="6858000"/>
          </a:xfrm>
          <a:prstGeom prst="rect">
            <a:avLst/>
          </a:prstGeom>
          <a:ln w="12700">
            <a:miter lim="400000"/>
          </a:ln>
        </p:spPr>
      </p:pic>
      <p:sp>
        <p:nvSpPr>
          <p:cNvPr id="113" name="Shape 113"/>
          <p:cNvSpPr/>
          <p:nvPr/>
        </p:nvSpPr>
        <p:spPr>
          <a:xfrm>
            <a:off x="464455" y="451817"/>
            <a:ext cx="7640454" cy="230832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sz="5400" b="1">
                <a:solidFill>
                  <a:srgbClr val="FFFFFF"/>
                </a:solidFill>
                <a:latin typeface="+mn-lt"/>
                <a:ea typeface="+mn-ea"/>
                <a:cs typeface="+mn-cs"/>
                <a:sym typeface="Helvetica"/>
              </a:defRPr>
            </a:lvl1pPr>
          </a:lstStyle>
          <a:p>
            <a:r>
              <a:rPr lang="en-AU" sz="4800" dirty="0">
                <a:solidFill>
                  <a:schemeClr val="bg1"/>
                </a:solidFill>
              </a:rPr>
              <a:t>Community</a:t>
            </a:r>
            <a:r>
              <a:rPr lang="en-AU" sz="4800" dirty="0">
                <a:solidFill>
                  <a:schemeClr val="bg1"/>
                </a:solidFill>
                <a:latin typeface="Fira Sans Condensed" panose="020B0803050000020004" pitchFamily="34" charset="0"/>
              </a:rPr>
              <a:t> of Practice </a:t>
            </a:r>
            <a:br>
              <a:rPr lang="en-AU" sz="4800" dirty="0">
                <a:solidFill>
                  <a:schemeClr val="bg1"/>
                </a:solidFill>
                <a:latin typeface="Fira Sans Condensed" panose="020B0803050000020004" pitchFamily="34" charset="0"/>
              </a:rPr>
            </a:br>
            <a:r>
              <a:rPr lang="en-AU" sz="4800" dirty="0">
                <a:solidFill>
                  <a:schemeClr val="bg1"/>
                </a:solidFill>
                <a:latin typeface="Fira Sans Condensed" panose="020B0803050000020004" pitchFamily="34" charset="0"/>
              </a:rPr>
              <a:t>DFV specialists within FACC and IFS – 31</a:t>
            </a:r>
            <a:r>
              <a:rPr lang="en-AU" sz="4800" baseline="30000" dirty="0">
                <a:solidFill>
                  <a:schemeClr val="bg1"/>
                </a:solidFill>
                <a:latin typeface="Fira Sans Condensed" panose="020B0803050000020004" pitchFamily="34" charset="0"/>
              </a:rPr>
              <a:t>st</a:t>
            </a:r>
            <a:r>
              <a:rPr lang="en-AU" sz="4800" dirty="0">
                <a:solidFill>
                  <a:schemeClr val="bg1"/>
                </a:solidFill>
                <a:latin typeface="Fira Sans Condensed" panose="020B0803050000020004" pitchFamily="34" charset="0"/>
              </a:rPr>
              <a:t> October </a:t>
            </a:r>
            <a:r>
              <a:rPr lang="en-AU" sz="3600" dirty="0">
                <a:solidFill>
                  <a:schemeClr val="bg1"/>
                </a:solidFill>
                <a:latin typeface="Fira Sans Condensed" panose="020B0803050000020004" pitchFamily="34" charset="0"/>
              </a:rPr>
              <a:t>2023</a:t>
            </a:r>
            <a:endParaRPr sz="3600" dirty="0"/>
          </a:p>
        </p:txBody>
      </p:sp>
      <p:sp>
        <p:nvSpPr>
          <p:cNvPr id="114" name="Shape 114"/>
          <p:cNvSpPr/>
          <p:nvPr/>
        </p:nvSpPr>
        <p:spPr>
          <a:xfrm>
            <a:off x="464456" y="5747906"/>
            <a:ext cx="6734630" cy="33855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600" b="1">
                <a:solidFill>
                  <a:srgbClr val="1081C1"/>
                </a:solidFill>
                <a:latin typeface="+mn-lt"/>
                <a:ea typeface="+mn-ea"/>
                <a:cs typeface="+mn-cs"/>
                <a:sym typeface="Helvetica"/>
              </a:defRPr>
            </a:lvl1pPr>
          </a:lstStyle>
          <a:p>
            <a:r>
              <a:rPr lang="en-AU" dirty="0"/>
              <a:t>Facilitated </a:t>
            </a:r>
            <a:r>
              <a:rPr dirty="0"/>
              <a:t> BY</a:t>
            </a:r>
          </a:p>
        </p:txBody>
      </p:sp>
      <p:sp>
        <p:nvSpPr>
          <p:cNvPr id="115" name="Shape 115"/>
          <p:cNvSpPr/>
          <p:nvPr/>
        </p:nvSpPr>
        <p:spPr>
          <a:xfrm>
            <a:off x="464455" y="6009942"/>
            <a:ext cx="6734630" cy="396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000" b="1">
                <a:solidFill>
                  <a:srgbClr val="0BA7CD"/>
                </a:solidFill>
                <a:latin typeface="+mn-lt"/>
                <a:ea typeface="+mn-ea"/>
                <a:cs typeface="+mn-cs"/>
                <a:sym typeface="Helvetica"/>
              </a:defRPr>
            </a:lvl1pPr>
          </a:lstStyle>
          <a:p>
            <a:r>
              <a:rPr lang="en-AU" dirty="0"/>
              <a:t>Elizabeth Boardman</a:t>
            </a:r>
            <a:endParaRPr dirty="0"/>
          </a:p>
        </p:txBody>
      </p:sp>
      <p:sp>
        <p:nvSpPr>
          <p:cNvPr id="116" name="Shape 116"/>
          <p:cNvSpPr/>
          <p:nvPr/>
        </p:nvSpPr>
        <p:spPr>
          <a:xfrm>
            <a:off x="464455" y="6300808"/>
            <a:ext cx="6734630" cy="27699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solidFill>
                  <a:srgbClr val="0BA7CD"/>
                </a:solidFill>
                <a:latin typeface="+mn-lt"/>
                <a:ea typeface="+mn-ea"/>
                <a:cs typeface="+mn-cs"/>
                <a:sym typeface="Helvetica"/>
              </a:defRPr>
            </a:lvl1pPr>
          </a:lstStyle>
          <a:p>
            <a:r>
              <a:rPr lang="en-AU" dirty="0"/>
              <a:t>Project officer, </a:t>
            </a:r>
            <a:r>
              <a:rPr dirty="0"/>
              <a:t>Queensland Centre for Domestic and Family Violence Research</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0DE7B8-9546-4D1C-9487-50E8CC7C3C4B}"/>
              </a:ext>
            </a:extLst>
          </p:cNvPr>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56370500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age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 name="Title 1">
            <a:extLst>
              <a:ext uri="{FF2B5EF4-FFF2-40B4-BE49-F238E27FC236}">
                <a16:creationId xmlns:a16="http://schemas.microsoft.com/office/drawing/2014/main" id="{5AE2B1BD-1E5B-442B-80BC-0484CAA874D9}"/>
              </a:ext>
            </a:extLst>
          </p:cNvPr>
          <p:cNvSpPr>
            <a:spLocks noGrp="1"/>
          </p:cNvSpPr>
          <p:nvPr>
            <p:ph type="title"/>
          </p:nvPr>
        </p:nvSpPr>
        <p:spPr/>
        <p:txBody>
          <a:bodyPr/>
          <a:lstStyle/>
          <a:p>
            <a:r>
              <a:rPr lang="en-AU" b="1" dirty="0">
                <a:latin typeface="Fira Sans Condensed"/>
              </a:rPr>
              <a:t>Agenda</a:t>
            </a:r>
          </a:p>
        </p:txBody>
      </p:sp>
      <p:sp>
        <p:nvSpPr>
          <p:cNvPr id="3" name="Text Placeholder 2">
            <a:extLst>
              <a:ext uri="{FF2B5EF4-FFF2-40B4-BE49-F238E27FC236}">
                <a16:creationId xmlns:a16="http://schemas.microsoft.com/office/drawing/2014/main" id="{BC2CA780-F3D5-4C9B-8226-BB8890E0B9DF}"/>
              </a:ext>
            </a:extLst>
          </p:cNvPr>
          <p:cNvSpPr>
            <a:spLocks noGrp="1"/>
          </p:cNvSpPr>
          <p:nvPr>
            <p:ph type="body" idx="1"/>
          </p:nvPr>
        </p:nvSpPr>
        <p:spPr/>
        <p:txBody>
          <a:bodyPr>
            <a:normAutofit/>
          </a:bodyPr>
          <a:lstStyle/>
          <a:p>
            <a:pPr marL="514350" indent="-514350">
              <a:buFont typeface="+mj-lt"/>
              <a:buAutoNum type="arabicPeriod"/>
            </a:pPr>
            <a:r>
              <a:rPr lang="en-US" sz="2400" dirty="0">
                <a:latin typeface="Fira Sans Condensed Light" panose="020B0403050000020004" pitchFamily="34" charset="0"/>
              </a:rPr>
              <a:t>Presentation: Project Paradigm </a:t>
            </a:r>
            <a:r>
              <a:rPr lang="en-US" sz="2400">
                <a:latin typeface="Fira Sans Condensed Light" panose="020B0403050000020004" pitchFamily="34" charset="0"/>
              </a:rPr>
              <a:t>- Claire</a:t>
            </a:r>
            <a:endParaRPr lang="en-US" sz="2400" dirty="0">
              <a:latin typeface="Fira Sans Condensed Light" panose="020B0403050000020004" pitchFamily="34" charset="0"/>
            </a:endParaRPr>
          </a:p>
          <a:p>
            <a:pPr marL="514350" indent="-514350">
              <a:buFont typeface="+mj-lt"/>
              <a:buAutoNum type="arabicPeriod"/>
            </a:pPr>
            <a:r>
              <a:rPr lang="en-US" sz="2400" dirty="0">
                <a:latin typeface="Fira Sans Condensed Light" panose="020B0403050000020004" pitchFamily="34" charset="0"/>
              </a:rPr>
              <a:t>Next CoP date: 2024 TBC</a:t>
            </a:r>
          </a:p>
          <a:p>
            <a:pPr marL="514350" indent="-514350">
              <a:buFont typeface="+mj-lt"/>
              <a:buAutoNum type="arabicPeriod"/>
            </a:pPr>
            <a:r>
              <a:rPr lang="en-US" sz="2400" dirty="0">
                <a:latin typeface="Fira Sans Condensed Light" panose="020B0403050000020004" pitchFamily="34" charset="0"/>
              </a:rPr>
              <a:t>Next Peer Support CoP – Thursday 23</a:t>
            </a:r>
            <a:r>
              <a:rPr lang="en-US" sz="2400" baseline="30000" dirty="0">
                <a:latin typeface="Fira Sans Condensed Light" panose="020B0403050000020004" pitchFamily="34" charset="0"/>
              </a:rPr>
              <a:t>rd</a:t>
            </a:r>
            <a:r>
              <a:rPr lang="en-US" sz="2400" dirty="0">
                <a:latin typeface="Fira Sans Condensed Light" panose="020B0403050000020004" pitchFamily="34" charset="0"/>
              </a:rPr>
              <a:t> November – Skills Audit and Terms of Reference review</a:t>
            </a:r>
          </a:p>
          <a:p>
            <a:pPr marL="514350" indent="-514350">
              <a:buFont typeface="+mj-lt"/>
              <a:buAutoNum type="arabicPeriod"/>
            </a:pPr>
            <a:endParaRPr lang="en-US" sz="2400" dirty="0">
              <a:latin typeface="Fira Sans Condensed Light" panose="020B0403050000020004" pitchFamily="34" charset="0"/>
            </a:endParaRPr>
          </a:p>
          <a:p>
            <a:pPr marL="514350" indent="-514350">
              <a:buFont typeface="+mj-lt"/>
              <a:buAutoNum type="arabicPeriod"/>
            </a:pPr>
            <a:r>
              <a:rPr lang="en-US" sz="2400" dirty="0">
                <a:latin typeface="Fira Sans Condensed Light" panose="020B0403050000020004" pitchFamily="34" charset="0"/>
              </a:rPr>
              <a:t>CRASF online modules - </a:t>
            </a:r>
            <a:r>
              <a:rPr lang="en-US" sz="2400" dirty="0">
                <a:latin typeface="Fira Sans Condensed Light" panose="020B0403050000020004" pitchFamily="34" charset="0"/>
                <a:hlinkClick r:id="rId3"/>
              </a:rPr>
              <a:t>https://noviolence.org.au/learn/</a:t>
            </a:r>
            <a:r>
              <a:rPr lang="en-US" sz="2400" dirty="0">
                <a:latin typeface="Fira Sans Condensed Light" panose="020B0403050000020004" pitchFamily="34" charset="0"/>
              </a:rPr>
              <a:t> </a:t>
            </a:r>
          </a:p>
          <a:p>
            <a:pPr marL="514350" indent="-514350">
              <a:buFont typeface="+mj-lt"/>
              <a:buAutoNum type="arabicPeriod"/>
            </a:pPr>
            <a:endParaRPr lang="en-US" sz="2400" dirty="0">
              <a:latin typeface="Fira Sans Condensed Light" panose="020B0403050000020004" pitchFamily="34" charset="0"/>
            </a:endParaRPr>
          </a:p>
        </p:txBody>
      </p:sp>
    </p:spTree>
    <p:extLst>
      <p:ext uri="{BB962C8B-B14F-4D97-AF65-F5344CB8AC3E}">
        <p14:creationId xmlns:p14="http://schemas.microsoft.com/office/powerpoint/2010/main" val="62452040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age2.jpg"/>
          <p:cNvPicPr>
            <a:picLocks noChangeAspect="1"/>
          </p:cNvPicPr>
          <p:nvPr/>
        </p:nvPicPr>
        <p:blipFill>
          <a:blip r:embed="rId3"/>
          <a:stretch>
            <a:fillRect/>
          </a:stretch>
        </p:blipFill>
        <p:spPr>
          <a:xfrm>
            <a:off x="0" y="0"/>
            <a:ext cx="9144000" cy="6858000"/>
          </a:xfrm>
          <a:prstGeom prst="rect">
            <a:avLst/>
          </a:prstGeom>
          <a:ln w="12700">
            <a:miter lim="400000"/>
          </a:ln>
        </p:spPr>
      </p:pic>
      <p:sp>
        <p:nvSpPr>
          <p:cNvPr id="2" name="Title 1">
            <a:extLst>
              <a:ext uri="{FF2B5EF4-FFF2-40B4-BE49-F238E27FC236}">
                <a16:creationId xmlns:a16="http://schemas.microsoft.com/office/drawing/2014/main" id="{227896D2-A0DA-4141-9839-F77453776758}"/>
              </a:ext>
            </a:extLst>
          </p:cNvPr>
          <p:cNvSpPr>
            <a:spLocks noGrp="1"/>
          </p:cNvSpPr>
          <p:nvPr>
            <p:ph type="title"/>
          </p:nvPr>
        </p:nvSpPr>
        <p:spPr>
          <a:xfrm>
            <a:off x="544568" y="180180"/>
            <a:ext cx="7886700" cy="1325564"/>
          </a:xfrm>
        </p:spPr>
        <p:txBody>
          <a:bodyPr/>
          <a:lstStyle/>
          <a:p>
            <a:r>
              <a:rPr lang="en-AU" b="1" dirty="0"/>
              <a:t>Project Paradigm</a:t>
            </a:r>
            <a:br>
              <a:rPr lang="en-AU" dirty="0"/>
            </a:br>
            <a:r>
              <a:rPr lang="en-AU" dirty="0"/>
              <a:t>Claire Morse</a:t>
            </a:r>
          </a:p>
        </p:txBody>
      </p:sp>
      <p:sp>
        <p:nvSpPr>
          <p:cNvPr id="6" name="Text Placeholder 5">
            <a:extLst>
              <a:ext uri="{FF2B5EF4-FFF2-40B4-BE49-F238E27FC236}">
                <a16:creationId xmlns:a16="http://schemas.microsoft.com/office/drawing/2014/main" id="{5038F021-08A7-4DB7-360A-8321777E231A}"/>
              </a:ext>
            </a:extLst>
          </p:cNvPr>
          <p:cNvSpPr>
            <a:spLocks noGrp="1"/>
          </p:cNvSpPr>
          <p:nvPr>
            <p:ph type="body" idx="1"/>
          </p:nvPr>
        </p:nvSpPr>
        <p:spPr>
          <a:xfrm>
            <a:off x="363956" y="1597025"/>
            <a:ext cx="8485754" cy="4351338"/>
          </a:xfrm>
        </p:spPr>
        <p:txBody>
          <a:bodyPr>
            <a:normAutofit/>
          </a:bodyPr>
          <a:lstStyle/>
          <a:p>
            <a:pPr marL="0" indent="0">
              <a:buNone/>
            </a:pPr>
            <a:r>
              <a:rPr lang="en-AU" sz="1800" dirty="0">
                <a:effectLst/>
                <a:latin typeface="Calibri" panose="020F0502020204030204" pitchFamily="34" charset="0"/>
                <a:ea typeface="Calibri" panose="020F0502020204030204" pitchFamily="34" charset="0"/>
              </a:rPr>
              <a:t>Claire started her career as a Criminologist before joining the Queensland Police Service serving localities such as Caboolture and Murgon to name a few. Claire is a qualified child, young people and families social worker, a past university course coordinator for working with Children, Youth and Families, undergraduate social work program with the University of the Sunshine Coast, a sessional tutor and marker across Mental Health and Ethics. As a social worker, Claire has worked across several fields of practice with a special focus on working with Aboriginal and Torres Strait Islander communities. </a:t>
            </a:r>
          </a:p>
          <a:p>
            <a:pPr marL="0" indent="0">
              <a:buNone/>
            </a:pPr>
            <a:r>
              <a:rPr lang="en-AU" sz="1800" dirty="0">
                <a:effectLst/>
                <a:latin typeface="Calibri" panose="020F0502020204030204" pitchFamily="34" charset="0"/>
                <a:ea typeface="Calibri" panose="020F0502020204030204" pitchFamily="34" charset="0"/>
              </a:rPr>
              <a:t>Claire is also an academic, co-authoring several academic articles on topics such as enhancing social work education, cultural responsiveness and social work and the importance of collaboration in addressing modern slavery. Claire has presented at several stakeholder events, speaking on issues impacted children and young people across Australia.  Prior to her involvement in the CSE space, Claire worked as a project officer for the Daniel Morcombe Foundation, working in their harmful sexual behaviour program.</a:t>
            </a:r>
            <a:endParaRPr lang="en-US" sz="1800" dirty="0">
              <a:effectLst/>
              <a:latin typeface="Calibri" panose="020F0502020204030204" pitchFamily="34" charset="0"/>
              <a:ea typeface="Calibri" panose="020F0502020204030204" pitchFamily="34" charset="0"/>
            </a:endParaRPr>
          </a:p>
          <a:p>
            <a:pPr marL="0" indent="0">
              <a:buNone/>
            </a:pPr>
            <a:endParaRPr lang="en-US" dirty="0">
              <a:solidFill>
                <a:schemeClr val="tx1"/>
              </a:solidFill>
            </a:endParaRPr>
          </a:p>
        </p:txBody>
      </p:sp>
      <p:pic>
        <p:nvPicPr>
          <p:cNvPr id="4" name="Picture 3">
            <a:extLst>
              <a:ext uri="{FF2B5EF4-FFF2-40B4-BE49-F238E27FC236}">
                <a16:creationId xmlns:a16="http://schemas.microsoft.com/office/drawing/2014/main" id="{DAFD3253-7136-B41F-1ACA-DE98764E024E}"/>
              </a:ext>
            </a:extLst>
          </p:cNvPr>
          <p:cNvPicPr>
            <a:picLocks noChangeAspect="1"/>
          </p:cNvPicPr>
          <p:nvPr/>
        </p:nvPicPr>
        <p:blipFill>
          <a:blip r:embed="rId4"/>
          <a:stretch>
            <a:fillRect/>
          </a:stretch>
        </p:blipFill>
        <p:spPr>
          <a:xfrm>
            <a:off x="5726271" y="147461"/>
            <a:ext cx="3219899" cy="1267002"/>
          </a:xfrm>
          <a:prstGeom prst="rect">
            <a:avLst/>
          </a:prstGeom>
        </p:spPr>
      </p:pic>
    </p:spTree>
    <p:extLst>
      <p:ext uri="{BB962C8B-B14F-4D97-AF65-F5344CB8AC3E}">
        <p14:creationId xmlns:p14="http://schemas.microsoft.com/office/powerpoint/2010/main" val="159987982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image3.jpg"/>
          <p:cNvPicPr>
            <a:picLocks noChangeAspect="1"/>
          </p:cNvPicPr>
          <p:nvPr/>
        </p:nvPicPr>
        <p:blipFill>
          <a:blip r:embed="rId2"/>
          <a:stretch>
            <a:fillRect/>
          </a:stretch>
        </p:blipFill>
        <p:spPr>
          <a:xfrm>
            <a:off x="0" y="0"/>
            <a:ext cx="9144001" cy="6858000"/>
          </a:xfrm>
          <a:prstGeom prst="rect">
            <a:avLst/>
          </a:prstGeom>
          <a:ln w="12700">
            <a:miter lim="400000"/>
          </a:ln>
        </p:spPr>
      </p:pic>
      <p:pic>
        <p:nvPicPr>
          <p:cNvPr id="3" name="Picture 2" descr="A close up of a logo&#10;&#10;Description automatically generated">
            <a:extLst>
              <a:ext uri="{FF2B5EF4-FFF2-40B4-BE49-F238E27FC236}">
                <a16:creationId xmlns:a16="http://schemas.microsoft.com/office/drawing/2014/main" id="{81B8078C-7234-4498-BF9E-534A4FB14B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735" y="3548269"/>
            <a:ext cx="755439" cy="1107177"/>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2959</TotalTime>
  <Words>264</Words>
  <Application>Microsoft Office PowerPoint</Application>
  <PresentationFormat>On-screen Show (4:3)</PresentationFormat>
  <Paragraphs>14</Paragraphs>
  <Slides>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Fira Sans Condensed</vt:lpstr>
      <vt:lpstr>Fira Sans Condensed Light</vt:lpstr>
      <vt:lpstr>Helvetica</vt:lpstr>
      <vt:lpstr>Office Theme</vt:lpstr>
      <vt:lpstr>PowerPoint Presentation</vt:lpstr>
      <vt:lpstr>PowerPoint Presentation</vt:lpstr>
      <vt:lpstr>Agenda</vt:lpstr>
      <vt:lpstr>Project Paradigm Claire Morse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Patrice Zarzecki</dc:creator>
  <cp:lastModifiedBy>Elizabeth Boardman</cp:lastModifiedBy>
  <cp:revision>56</cp:revision>
  <cp:lastPrinted>2020-09-01T23:55:23Z</cp:lastPrinted>
  <dcterms:modified xsi:type="dcterms:W3CDTF">2023-10-30T23:34:52Z</dcterms:modified>
</cp:coreProperties>
</file>