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handoutMasterIdLst>
    <p:handoutMasterId r:id="rId44"/>
  </p:handoutMasterIdLst>
  <p:sldIdLst>
    <p:sldId id="257" r:id="rId5"/>
    <p:sldId id="309" r:id="rId6"/>
    <p:sldId id="383" r:id="rId7"/>
    <p:sldId id="387" r:id="rId8"/>
    <p:sldId id="388" r:id="rId9"/>
    <p:sldId id="354" r:id="rId10"/>
    <p:sldId id="370" r:id="rId11"/>
    <p:sldId id="368" r:id="rId12"/>
    <p:sldId id="369" r:id="rId13"/>
    <p:sldId id="322" r:id="rId14"/>
    <p:sldId id="328" r:id="rId15"/>
    <p:sldId id="393" r:id="rId16"/>
    <p:sldId id="389" r:id="rId17"/>
    <p:sldId id="397" r:id="rId18"/>
    <p:sldId id="405" r:id="rId19"/>
    <p:sldId id="338" r:id="rId20"/>
    <p:sldId id="392" r:id="rId21"/>
    <p:sldId id="364" r:id="rId22"/>
    <p:sldId id="336" r:id="rId23"/>
    <p:sldId id="372" r:id="rId24"/>
    <p:sldId id="396" r:id="rId25"/>
    <p:sldId id="395" r:id="rId26"/>
    <p:sldId id="399" r:id="rId27"/>
    <p:sldId id="407" r:id="rId28"/>
    <p:sldId id="339" r:id="rId29"/>
    <p:sldId id="398" r:id="rId30"/>
    <p:sldId id="344" r:id="rId31"/>
    <p:sldId id="345" r:id="rId32"/>
    <p:sldId id="348" r:id="rId33"/>
    <p:sldId id="346" r:id="rId34"/>
    <p:sldId id="347" r:id="rId35"/>
    <p:sldId id="349" r:id="rId36"/>
    <p:sldId id="352" r:id="rId37"/>
    <p:sldId id="381" r:id="rId38"/>
    <p:sldId id="316" r:id="rId39"/>
    <p:sldId id="301" r:id="rId40"/>
    <p:sldId id="302" r:id="rId41"/>
    <p:sldId id="303" r:id="rId4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Richards" initials="L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0971" autoAdjust="0"/>
  </p:normalViewPr>
  <p:slideViewPr>
    <p:cSldViewPr>
      <p:cViewPr varScale="1">
        <p:scale>
          <a:sx n="97" d="100"/>
          <a:sy n="97" d="100"/>
        </p:scale>
        <p:origin x="16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Sarkozi" userId="0b4f8888-6384-4e71-bfb0-d7cb65ca14ec" providerId="ADAL" clId="{E203EF44-9CDA-47A7-878E-E003B4BEABA3}"/>
    <pc:docChg chg="custSel delSld modSld">
      <pc:chgData name="Julie Sarkozi" userId="0b4f8888-6384-4e71-bfb0-d7cb65ca14ec" providerId="ADAL" clId="{E203EF44-9CDA-47A7-878E-E003B4BEABA3}" dt="2022-08-16T05:57:33.991" v="131" actId="20577"/>
      <pc:docMkLst>
        <pc:docMk/>
      </pc:docMkLst>
      <pc:sldChg chg="modSp mod">
        <pc:chgData name="Julie Sarkozi" userId="0b4f8888-6384-4e71-bfb0-d7cb65ca14ec" providerId="ADAL" clId="{E203EF44-9CDA-47A7-878E-E003B4BEABA3}" dt="2022-08-16T05:57:33.991" v="131" actId="20577"/>
        <pc:sldMkLst>
          <pc:docMk/>
          <pc:sldMk cId="4046545795" sldId="346"/>
        </pc:sldMkLst>
        <pc:spChg chg="mod">
          <ac:chgData name="Julie Sarkozi" userId="0b4f8888-6384-4e71-bfb0-d7cb65ca14ec" providerId="ADAL" clId="{E203EF44-9CDA-47A7-878E-E003B4BEABA3}" dt="2022-08-16T05:57:33.991" v="131" actId="20577"/>
          <ac:spMkLst>
            <pc:docMk/>
            <pc:sldMk cId="4046545795" sldId="346"/>
            <ac:spMk id="3" creationId="{00000000-0000-0000-0000-000000000000}"/>
          </ac:spMkLst>
        </pc:spChg>
      </pc:sldChg>
      <pc:sldChg chg="del">
        <pc:chgData name="Julie Sarkozi" userId="0b4f8888-6384-4e71-bfb0-d7cb65ca14ec" providerId="ADAL" clId="{E203EF44-9CDA-47A7-878E-E003B4BEABA3}" dt="2022-08-16T05:55:47.060" v="33" actId="2696"/>
        <pc:sldMkLst>
          <pc:docMk/>
          <pc:sldMk cId="622750586" sldId="360"/>
        </pc:sldMkLst>
      </pc:sldChg>
      <pc:sldChg chg="modSp mod">
        <pc:chgData name="Julie Sarkozi" userId="0b4f8888-6384-4e71-bfb0-d7cb65ca14ec" providerId="ADAL" clId="{E203EF44-9CDA-47A7-878E-E003B4BEABA3}" dt="2022-08-16T05:55:27.149" v="32" actId="20577"/>
        <pc:sldMkLst>
          <pc:docMk/>
          <pc:sldMk cId="730090272" sldId="383"/>
        </pc:sldMkLst>
        <pc:spChg chg="mod">
          <ac:chgData name="Julie Sarkozi" userId="0b4f8888-6384-4e71-bfb0-d7cb65ca14ec" providerId="ADAL" clId="{E203EF44-9CDA-47A7-878E-E003B4BEABA3}" dt="2022-08-16T05:55:27.149" v="32" actId="20577"/>
          <ac:spMkLst>
            <pc:docMk/>
            <pc:sldMk cId="730090272" sldId="38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4" y="1"/>
            <a:ext cx="2945659" cy="498056"/>
          </a:xfrm>
          <a:prstGeom prst="rect">
            <a:avLst/>
          </a:prstGeom>
        </p:spPr>
        <p:txBody>
          <a:bodyPr vert="horz" lIns="91440" tIns="45720" rIns="91440" bIns="45720" rtlCol="0"/>
          <a:lstStyle>
            <a:lvl1pPr algn="r">
              <a:defRPr sz="1200"/>
            </a:lvl1pPr>
          </a:lstStyle>
          <a:p>
            <a:fld id="{330388FD-17C5-418C-ACAD-207A37F989BA}" type="datetimeFigureOut">
              <a:rPr lang="en-AU" smtClean="0"/>
              <a:t>16/08/2022</a:t>
            </a:fld>
            <a:endParaRPr lang="en-AU"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B4DE331B-C27D-41C4-85FA-DB94B17007C9}" type="slidenum">
              <a:rPr lang="en-AU" smtClean="0"/>
              <a:t>‹#›</a:t>
            </a:fld>
            <a:endParaRPr lang="en-AU" dirty="0"/>
          </a:p>
        </p:txBody>
      </p:sp>
    </p:spTree>
    <p:extLst>
      <p:ext uri="{BB962C8B-B14F-4D97-AF65-F5344CB8AC3E}">
        <p14:creationId xmlns:p14="http://schemas.microsoft.com/office/powerpoint/2010/main" val="4071919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F0DA7F3D-2B6D-4BFA-A31C-143DD483221E}" type="datetimeFigureOut">
              <a:rPr lang="en-AU" smtClean="0"/>
              <a:t>16/08/2022</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69AEA437-6BD4-4D9A-A82D-7BF180DC2000}" type="slidenum">
              <a:rPr lang="en-AU" smtClean="0"/>
              <a:t>‹#›</a:t>
            </a:fld>
            <a:endParaRPr lang="en-AU" dirty="0"/>
          </a:p>
        </p:txBody>
      </p:sp>
    </p:spTree>
    <p:extLst>
      <p:ext uri="{BB962C8B-B14F-4D97-AF65-F5344CB8AC3E}">
        <p14:creationId xmlns:p14="http://schemas.microsoft.com/office/powerpoint/2010/main" val="889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a:t>
            </a:fld>
            <a:endParaRPr lang="en-AU" dirty="0"/>
          </a:p>
        </p:txBody>
      </p:sp>
    </p:spTree>
    <p:extLst>
      <p:ext uri="{BB962C8B-B14F-4D97-AF65-F5344CB8AC3E}">
        <p14:creationId xmlns:p14="http://schemas.microsoft.com/office/powerpoint/2010/main" val="4032136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16</a:t>
            </a:fld>
            <a:endParaRPr lang="en-AU" dirty="0"/>
          </a:p>
        </p:txBody>
      </p:sp>
    </p:spTree>
    <p:extLst>
      <p:ext uri="{BB962C8B-B14F-4D97-AF65-F5344CB8AC3E}">
        <p14:creationId xmlns:p14="http://schemas.microsoft.com/office/powerpoint/2010/main" val="1988822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solidFill>
                  <a:prstClr val="black"/>
                </a:solidFill>
              </a:rPr>
              <a:pPr/>
              <a:t>18</a:t>
            </a:fld>
            <a:endParaRPr lang="en-AU" dirty="0">
              <a:solidFill>
                <a:prstClr val="black"/>
              </a:solidFill>
            </a:endParaRPr>
          </a:p>
        </p:txBody>
      </p:sp>
    </p:spTree>
    <p:extLst>
      <p:ext uri="{BB962C8B-B14F-4D97-AF65-F5344CB8AC3E}">
        <p14:creationId xmlns:p14="http://schemas.microsoft.com/office/powerpoint/2010/main" val="399234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a:t>
            </a:r>
            <a:r>
              <a:rPr lang="en-AU" baseline="0" dirty="0"/>
              <a:t> am unsure of how this will work procedurally.</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19</a:t>
            </a:fld>
            <a:endParaRPr lang="en-AU" dirty="0"/>
          </a:p>
        </p:txBody>
      </p:sp>
    </p:spTree>
    <p:extLst>
      <p:ext uri="{BB962C8B-B14F-4D97-AF65-F5344CB8AC3E}">
        <p14:creationId xmlns:p14="http://schemas.microsoft.com/office/powerpoint/2010/main" val="3589188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To decide on these competing public interests</a:t>
            </a:r>
            <a:r>
              <a:rPr lang="en-AU" baseline="0" dirty="0"/>
              <a:t> s14H (1) (c) </a:t>
            </a:r>
            <a:r>
              <a:rPr lang="en-AU" dirty="0"/>
              <a:t> the Court must have regard to (a) – (h) which cover such factors as encouraging victims to seek counselling; that to disclose to the Court could damage the relationship between counselled person and counsellor, whether the disclosure is sought on the basis of discriminatory beliefs, will it infringe upon privacy, is it necessary for the accused to make a full defence and any other matter.</a:t>
            </a:r>
            <a:br>
              <a:rPr lang="en-AU" dirty="0"/>
            </a:br>
            <a:br>
              <a:rPr lang="en-AU" dirty="0"/>
            </a:br>
            <a:r>
              <a:rPr lang="en-AU" dirty="0"/>
              <a:t>Counselled person is also allowed to provide a statement to court of the issue of ‘harm’ they are likely to suffer if application is granted.</a:t>
            </a:r>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20</a:t>
            </a:fld>
            <a:endParaRPr lang="en-AU" dirty="0"/>
          </a:p>
        </p:txBody>
      </p:sp>
    </p:spTree>
    <p:extLst>
      <p:ext uri="{BB962C8B-B14F-4D97-AF65-F5344CB8AC3E}">
        <p14:creationId xmlns:p14="http://schemas.microsoft.com/office/powerpoint/2010/main" val="4230493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Even if a subpoena is validly</a:t>
            </a:r>
            <a:r>
              <a:rPr lang="en-AU" baseline="0" dirty="0"/>
              <a:t> issued SACP law still provides strong protection for a victim’s privacy. </a:t>
            </a:r>
          </a:p>
          <a:p>
            <a:endParaRPr lang="en-AU" baseline="0" dirty="0"/>
          </a:p>
          <a:p>
            <a:r>
              <a:rPr lang="en-AU" baseline="0" dirty="0"/>
              <a:t>1.  Check names, dates, description of records.</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26</a:t>
            </a:fld>
            <a:endParaRPr lang="en-AU" dirty="0"/>
          </a:p>
        </p:txBody>
      </p:sp>
    </p:spTree>
    <p:extLst>
      <p:ext uri="{BB962C8B-B14F-4D97-AF65-F5344CB8AC3E}">
        <p14:creationId xmlns:p14="http://schemas.microsoft.com/office/powerpoint/2010/main" val="2106132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This should alert the Court</a:t>
            </a:r>
            <a:r>
              <a:rPr lang="en-AU" baseline="0" dirty="0"/>
              <a:t> to the requirement for leave to be granted, and then the appropriate applications to be made.</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28</a:t>
            </a:fld>
            <a:endParaRPr lang="en-AU" dirty="0"/>
          </a:p>
        </p:txBody>
      </p:sp>
    </p:spTree>
    <p:extLst>
      <p:ext uri="{BB962C8B-B14F-4D97-AF65-F5344CB8AC3E}">
        <p14:creationId xmlns:p14="http://schemas.microsoft.com/office/powerpoint/2010/main" val="1523631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AU" dirty="0"/>
              <a:t>Is it asking for documents?</a:t>
            </a:r>
            <a:r>
              <a:rPr lang="en-AU" baseline="0" dirty="0"/>
              <a:t> Or attendance?</a:t>
            </a:r>
          </a:p>
          <a:p>
            <a:pPr marL="228600" indent="-228600">
              <a:buAutoNum type="arabicPeriod"/>
            </a:pPr>
            <a:r>
              <a:rPr lang="en-AU" baseline="0" dirty="0"/>
              <a:t>Individual or organisation?  Area in the organisation? ‘Proper officer’ is OK. Being addressed to incorrect person, could be set aside, however, usually will just be corrected.</a:t>
            </a:r>
          </a:p>
          <a:p>
            <a:pPr marL="228600" indent="-228600">
              <a:buAutoNum type="arabicPeriod"/>
            </a:pPr>
            <a:r>
              <a:rPr lang="en-AU" baseline="0" dirty="0"/>
              <a:t>Important – should be written on the subpoena – this would be the person to negotiate.  In criminal proceedings it could be defence lawyers, Police, DPP, etc.</a:t>
            </a:r>
          </a:p>
          <a:p>
            <a:pPr marL="228600" indent="-228600">
              <a:buAutoNum type="arabicPeriod"/>
            </a:pPr>
            <a:r>
              <a:rPr lang="en-AU" dirty="0"/>
              <a:t>It should be clear</a:t>
            </a:r>
            <a:r>
              <a:rPr lang="en-AU" baseline="0" dirty="0"/>
              <a:t> what specific documents  are being requested – eg: clear date range, or category of documents “all clinical notes”. The date and time you are expected to attend.</a:t>
            </a:r>
          </a:p>
          <a:p>
            <a:pPr marL="228600" indent="-228600">
              <a:buAutoNum type="arabicPeriod"/>
            </a:pPr>
            <a:r>
              <a:rPr lang="en-AU" baseline="0" dirty="0"/>
              <a:t>Can you comply in the time provided? If not, might be able to object as subpoena is oppressive.  If you are unable to attend (more than it is inconvenient) contact the issuing party to negotiate if you can.</a:t>
            </a:r>
          </a:p>
          <a:p>
            <a:pPr marL="228600" indent="-228600">
              <a:buAutoNum type="arabicPeriod"/>
            </a:pPr>
            <a:r>
              <a:rPr lang="en-AU" sz="1200" baseline="0" dirty="0"/>
              <a:t>Read ‘what you need to produce’ carefully – should specify what documents are ‘caught by the subpoena’. Mistakes – same name but different dob; all school records and you provide all records.</a:t>
            </a:r>
          </a:p>
          <a:p>
            <a:pPr marL="228600" indent="-228600">
              <a:buAutoNum type="arabicPeriod"/>
            </a:pPr>
            <a:r>
              <a:rPr lang="en-AU" sz="1200" baseline="0" dirty="0"/>
              <a:t>Being asked for medical records, when you are a sexual assault service.</a:t>
            </a:r>
          </a:p>
          <a:p>
            <a:pPr marL="228600" indent="-228600">
              <a:buAutoNum type="arabicPeriod"/>
            </a:pPr>
            <a:r>
              <a:rPr lang="en-AU" sz="1200" baseline="0" dirty="0"/>
              <a:t>Check with Registry to see if subpoena complies with time limits in qld Rule 29 “ … as soon as practicable, advise the person subpoenaed of the actual day and time the person is required to attend court…. “, or has it been issued ‘short service’.</a:t>
            </a:r>
          </a:p>
          <a:p>
            <a:pPr marL="228600" indent="-228600">
              <a:buAutoNum type="arabicPeriod"/>
            </a:pPr>
            <a:r>
              <a:rPr lang="en-AU" sz="1200" baseline="0" dirty="0"/>
              <a:t>Always contact, or attempt to contact your client. Ask what they want to do.  Assure them that you will try to comply with their wishes. If SACP – refer to LAQ and/or WLS for legal advice about their rights and possible protections. If client  consents to material being provided – make sure you get that in writing.</a:t>
            </a:r>
          </a:p>
          <a:p>
            <a:pPr marL="228600" indent="-228600">
              <a:buAutoNum type="arabicPeriod"/>
            </a:pPr>
            <a:r>
              <a:rPr lang="en-AU" sz="1200" baseline="0" dirty="0"/>
              <a:t>The SACP is a very broad privacy protection and can apply in any criminal or DVPO proceedings whenever the records requested concern someone who has every been a victim or sexual assault.</a:t>
            </a:r>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29</a:t>
            </a:fld>
            <a:endParaRPr lang="en-AU" dirty="0"/>
          </a:p>
        </p:txBody>
      </p:sp>
    </p:spTree>
    <p:extLst>
      <p:ext uri="{BB962C8B-B14F-4D97-AF65-F5344CB8AC3E}">
        <p14:creationId xmlns:p14="http://schemas.microsoft.com/office/powerpoint/2010/main" val="155070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Tasmania – absolute privilege.</a:t>
            </a:r>
          </a:p>
        </p:txBody>
      </p:sp>
      <p:sp>
        <p:nvSpPr>
          <p:cNvPr id="4" name="Slide Number Placeholder 3"/>
          <p:cNvSpPr>
            <a:spLocks noGrp="1"/>
          </p:cNvSpPr>
          <p:nvPr>
            <p:ph type="sldNum" sz="quarter" idx="10"/>
          </p:nvPr>
        </p:nvSpPr>
        <p:spPr/>
        <p:txBody>
          <a:bodyPr/>
          <a:lstStyle/>
          <a:p>
            <a:fld id="{69AEA437-6BD4-4D9A-A82D-7BF180DC2000}" type="slidenum">
              <a:rPr lang="en-AU" smtClean="0"/>
              <a:t>4</a:t>
            </a:fld>
            <a:endParaRPr lang="en-AU" dirty="0"/>
          </a:p>
        </p:txBody>
      </p:sp>
    </p:spTree>
    <p:extLst>
      <p:ext uri="{BB962C8B-B14F-4D97-AF65-F5344CB8AC3E}">
        <p14:creationId xmlns:p14="http://schemas.microsoft.com/office/powerpoint/2010/main" val="246767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a:t>Evidence Act 1977</a:t>
            </a:r>
            <a:r>
              <a:rPr lang="en-AU" dirty="0"/>
              <a:t>, </a:t>
            </a:r>
            <a:r>
              <a:rPr lang="en-AU" i="1" dirty="0"/>
              <a:t>Justices Act 1886</a:t>
            </a:r>
            <a:r>
              <a:rPr lang="en-AU" dirty="0"/>
              <a:t>, </a:t>
            </a:r>
            <a:r>
              <a:rPr lang="en-AU" i="1" dirty="0"/>
              <a:t>Domestic and Family Violence Act 2012</a:t>
            </a:r>
            <a:r>
              <a:rPr lang="en-AU" dirty="0"/>
              <a:t> and the </a:t>
            </a:r>
            <a:r>
              <a:rPr lang="en-AU" i="1" dirty="0"/>
              <a:t>Criminal Code Act 1899</a:t>
            </a:r>
            <a:r>
              <a:rPr lang="en-AU" dirty="0"/>
              <a:t> . </a:t>
            </a:r>
            <a:r>
              <a:rPr lang="en-AU" dirty="0">
                <a:solidFill>
                  <a:schemeClr val="tx1"/>
                </a:solidFill>
              </a:rPr>
              <a:t>provides an </a:t>
            </a:r>
            <a:r>
              <a:rPr lang="en-AU" u="sng" dirty="0">
                <a:solidFill>
                  <a:schemeClr val="tx1"/>
                </a:solidFill>
              </a:rPr>
              <a:t>absolute privilege </a:t>
            </a:r>
            <a:r>
              <a:rPr lang="en-AU" dirty="0">
                <a:solidFill>
                  <a:schemeClr val="tx1"/>
                </a:solidFill>
              </a:rPr>
              <a:t>in preliminary proceedings and a </a:t>
            </a:r>
            <a:r>
              <a:rPr lang="en-AU" u="sng" dirty="0">
                <a:solidFill>
                  <a:schemeClr val="tx1"/>
                </a:solidFill>
              </a:rPr>
              <a:t>qualified privilege </a:t>
            </a:r>
            <a:r>
              <a:rPr lang="en-AU" dirty="0">
                <a:solidFill>
                  <a:schemeClr val="tx1"/>
                </a:solidFill>
              </a:rPr>
              <a:t>in other proceedings.  </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5</a:t>
            </a:fld>
            <a:endParaRPr lang="en-AU" dirty="0"/>
          </a:p>
        </p:txBody>
      </p:sp>
    </p:spTree>
    <p:extLst>
      <p:ext uri="{BB962C8B-B14F-4D97-AF65-F5344CB8AC3E}">
        <p14:creationId xmlns:p14="http://schemas.microsoft.com/office/powerpoint/2010/main" val="449556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3537489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NB:  Doesn’t include religious representative. </a:t>
            </a:r>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8</a:t>
            </a:fld>
            <a:endParaRPr lang="en-AU" dirty="0"/>
          </a:p>
        </p:txBody>
      </p:sp>
    </p:spTree>
    <p:extLst>
      <p:ext uri="{BB962C8B-B14F-4D97-AF65-F5344CB8AC3E}">
        <p14:creationId xmlns:p14="http://schemas.microsoft.com/office/powerpoint/2010/main" val="231139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10</a:t>
            </a:fld>
            <a:endParaRPr lang="en-AU" dirty="0"/>
          </a:p>
        </p:txBody>
      </p:sp>
    </p:spTree>
    <p:extLst>
      <p:ext uri="{BB962C8B-B14F-4D97-AF65-F5344CB8AC3E}">
        <p14:creationId xmlns:p14="http://schemas.microsoft.com/office/powerpoint/2010/main" val="1742297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Lets see???? Your</a:t>
            </a:r>
            <a:r>
              <a:rPr lang="en-AU" baseline="0" dirty="0"/>
              <a:t> records may become “protected counselling communication”, if that client reports a sexual assault.</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11</a:t>
            </a:fld>
            <a:endParaRPr lang="en-AU" dirty="0"/>
          </a:p>
        </p:txBody>
      </p:sp>
    </p:spTree>
    <p:extLst>
      <p:ext uri="{BB962C8B-B14F-4D97-AF65-F5344CB8AC3E}">
        <p14:creationId xmlns:p14="http://schemas.microsoft.com/office/powerpoint/2010/main" val="1821487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Important:  It is a court order.  You need to respond</a:t>
            </a:r>
            <a:r>
              <a:rPr lang="en-AU" baseline="0" dirty="0"/>
              <a:t> in some way either by complying or by objecting to the subpoena.  If you don’t, you may be charged with contempt of court. There are rules that let you object to a subpoena and there may be room to negotiate.</a:t>
            </a:r>
            <a:r>
              <a:rPr lang="en-AU" sz="1200" b="0" i="0" u="none" strike="noStrike" kern="1200" baseline="0" dirty="0">
                <a:solidFill>
                  <a:schemeClr val="tx1"/>
                </a:solidFill>
                <a:latin typeface="+mn-lt"/>
                <a:ea typeface="+mn-ea"/>
                <a:cs typeface="+mn-cs"/>
              </a:rPr>
              <a:t> </a:t>
            </a:r>
            <a:endParaRPr lang="en-AU" dirty="0"/>
          </a:p>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12</a:t>
            </a:fld>
            <a:endParaRPr lang="en-AU" dirty="0"/>
          </a:p>
        </p:txBody>
      </p:sp>
    </p:spTree>
    <p:extLst>
      <p:ext uri="{BB962C8B-B14F-4D97-AF65-F5344CB8AC3E}">
        <p14:creationId xmlns:p14="http://schemas.microsoft.com/office/powerpoint/2010/main" val="40658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AEA437-6BD4-4D9A-A82D-7BF180DC2000}" type="slidenum">
              <a:rPr lang="en-AU" smtClean="0"/>
              <a:t>14</a:t>
            </a:fld>
            <a:endParaRPr lang="en-AU" dirty="0"/>
          </a:p>
        </p:txBody>
      </p:sp>
    </p:spTree>
    <p:extLst>
      <p:ext uri="{BB962C8B-B14F-4D97-AF65-F5344CB8AC3E}">
        <p14:creationId xmlns:p14="http://schemas.microsoft.com/office/powerpoint/2010/main" val="11149936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_title_b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239853" cy="6946850"/>
          </a:xfrm>
          <a:prstGeom prst="rect">
            <a:avLst/>
          </a:prstGeom>
        </p:spPr>
      </p:pic>
      <p:pic>
        <p:nvPicPr>
          <p:cNvPr id="8" name="Picture 7" descr="LAQ_logo_800px_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96850" y="5882898"/>
            <a:ext cx="2078074" cy="472762"/>
          </a:xfrm>
          <a:prstGeom prst="rect">
            <a:avLst/>
          </a:prstGeom>
        </p:spPr>
      </p:pic>
      <p:sp>
        <p:nvSpPr>
          <p:cNvPr id="2" name="Title 1"/>
          <p:cNvSpPr>
            <a:spLocks noGrp="1"/>
          </p:cNvSpPr>
          <p:nvPr>
            <p:ph type="ctrTitle"/>
          </p:nvPr>
        </p:nvSpPr>
        <p:spPr>
          <a:xfrm>
            <a:off x="971600" y="1124744"/>
            <a:ext cx="7772400" cy="1470025"/>
          </a:xfrm>
        </p:spPr>
        <p:txBody>
          <a:bodyPr/>
          <a:lstStyle>
            <a:lvl1pPr algn="l">
              <a:defRPr b="1">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979512" y="2900536"/>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pic>
        <p:nvPicPr>
          <p:cNvPr id="6" name="Picture 4" descr="C:\Users\lrichard\Downloads\WLS 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407623" y="5780888"/>
            <a:ext cx="1212302" cy="67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60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7" name="Picture 6"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6559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solidFill>
                  <a:schemeClr val="tx2"/>
                </a:solidFill>
              </a:defRPr>
            </a:lvl1pPr>
          </a:lstStyle>
          <a:p>
            <a:r>
              <a:rPr lang="en-US" dirty="0"/>
              <a:t>Click to edit Master title style</a:t>
            </a:r>
            <a:endParaRPr lang="en-AU"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7" name="Picture 6"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2167405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6" name="Picture 5" descr="PPT_bann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39667"/>
            <a:ext cx="9212716" cy="737288"/>
          </a:xfrm>
          <a:prstGeom prst="rect">
            <a:avLst/>
          </a:prstGeom>
        </p:spPr>
      </p:pic>
      <p:pic>
        <p:nvPicPr>
          <p:cNvPr id="7" name="Picture 6" descr="LAQ_logo_800px_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67365" y="6302680"/>
            <a:ext cx="1601799" cy="364409"/>
          </a:xfrm>
          <a:prstGeom prst="rect">
            <a:avLst/>
          </a:prstGeom>
        </p:spPr>
      </p:pic>
      <p:sp>
        <p:nvSpPr>
          <p:cNvPr id="10"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lgn="l">
              <a:defRPr>
                <a:solidFill>
                  <a:schemeClr val="tx2"/>
                </a:solidFill>
              </a:defRPr>
            </a:lvl1pPr>
          </a:lstStyle>
          <a:p>
            <a:r>
              <a:rPr lang="en-US" dirty="0"/>
              <a:t>Click to edit Master title style</a:t>
            </a:r>
            <a:endParaRPr lang="en-AU" dirty="0"/>
          </a:p>
        </p:txBody>
      </p:sp>
      <p:sp>
        <p:nvSpPr>
          <p:cNvPr id="11"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43239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sp>
        <p:nvSpPr>
          <p:cNvPr id="10"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lgn="l">
              <a:defRPr>
                <a:solidFill>
                  <a:schemeClr val="tx2"/>
                </a:solidFill>
              </a:defRPr>
            </a:lvl1pPr>
          </a:lstStyle>
          <a:p>
            <a:r>
              <a:rPr lang="en-US" dirty="0"/>
              <a:t>Click to edit Master title style</a:t>
            </a:r>
            <a:endParaRPr lang="en-AU" dirty="0"/>
          </a:p>
        </p:txBody>
      </p:sp>
      <p:sp>
        <p:nvSpPr>
          <p:cNvPr id="11"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719805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LAQ_logo_800px_c.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55641" y="657658"/>
            <a:ext cx="1960914" cy="446108"/>
          </a:xfrm>
          <a:prstGeom prst="rect">
            <a:avLst/>
          </a:prstGeom>
        </p:spPr>
      </p:pic>
      <p:sp>
        <p:nvSpPr>
          <p:cNvPr id="8" name="Title 1"/>
          <p:cNvSpPr>
            <a:spLocks noGrp="1"/>
          </p:cNvSpPr>
          <p:nvPr>
            <p:ph type="title"/>
          </p:nvPr>
        </p:nvSpPr>
        <p:spPr>
          <a:xfrm>
            <a:off x="457200" y="1412776"/>
            <a:ext cx="8229600" cy="1143000"/>
          </a:xfrm>
        </p:spPr>
        <p:txBody>
          <a:bodyPr/>
          <a:lstStyle>
            <a:lvl1pPr algn="l">
              <a:defRPr>
                <a:solidFill>
                  <a:schemeClr val="tx2"/>
                </a:solidFill>
              </a:defRPr>
            </a:lvl1pPr>
          </a:lstStyle>
          <a:p>
            <a:r>
              <a:rPr lang="en-US" dirty="0"/>
              <a:t>Click to edit Master title style</a:t>
            </a:r>
            <a:endParaRPr lang="en-AU" dirty="0"/>
          </a:p>
        </p:txBody>
      </p:sp>
      <p:sp>
        <p:nvSpPr>
          <p:cNvPr id="9" name="Content Placeholder 2"/>
          <p:cNvSpPr>
            <a:spLocks noGrp="1"/>
          </p:cNvSpPr>
          <p:nvPr>
            <p:ph idx="1"/>
          </p:nvPr>
        </p:nvSpPr>
        <p:spPr>
          <a:xfrm>
            <a:off x="457200" y="2564904"/>
            <a:ext cx="8229600" cy="3561259"/>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5" name="Picture 4" descr="C:\Users\lrichard\Downloads\WLS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32040" y="575016"/>
            <a:ext cx="1080120" cy="599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492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page bnr bottom logo">
    <p:spTree>
      <p:nvGrpSpPr>
        <p:cNvPr id="1" name=""/>
        <p:cNvGrpSpPr/>
        <p:nvPr/>
      </p:nvGrpSpPr>
      <p:grpSpPr>
        <a:xfrm>
          <a:off x="0" y="0"/>
          <a:ext cx="0" cy="0"/>
          <a:chOff x="0" y="0"/>
          <a:chExt cx="0" cy="0"/>
        </a:xfrm>
      </p:grpSpPr>
      <p:pic>
        <p:nvPicPr>
          <p:cNvPr id="3" name="Picture 2" descr="PPT_bann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39667"/>
            <a:ext cx="9212716" cy="737288"/>
          </a:xfrm>
          <a:prstGeom prst="rect">
            <a:avLst/>
          </a:prstGeom>
        </p:spPr>
      </p:pic>
      <p:pic>
        <p:nvPicPr>
          <p:cNvPr id="4" name="Picture 3" descr="LAQ_logo_800px_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67365" y="6302680"/>
            <a:ext cx="1601799" cy="364409"/>
          </a:xfrm>
          <a:prstGeom prst="rect">
            <a:avLst/>
          </a:prstGeom>
        </p:spPr>
      </p:pic>
      <p:pic>
        <p:nvPicPr>
          <p:cNvPr id="5" name="Picture 4" descr="C:\Users\lrichard\Downloads\WLS 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436096" y="6237312"/>
            <a:ext cx="936104" cy="51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5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lvl1pPr>
              <a:defRPr>
                <a:solidFill>
                  <a:schemeClr val="bg1"/>
                </a:solidFill>
              </a:defRPr>
            </a:lvl1pPr>
          </a:lstStyle>
          <a:p>
            <a:fld id="{4EE0B9EC-00B3-4FA6-82B7-CC237A6F42F6}" type="datetimeFigureOut">
              <a:rPr lang="en-AU" smtClean="0">
                <a:solidFill>
                  <a:prstClr val="white"/>
                </a:solidFill>
              </a:rPr>
              <a:pPr/>
              <a:t>16/08/2022</a:t>
            </a:fld>
            <a:endParaRPr lang="en-AU"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AU"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35C6A33-EED3-4D3F-BA50-7C49899C32A1}" type="slidenum">
              <a:rPr lang="en-AU" smtClean="0">
                <a:solidFill>
                  <a:prstClr val="white"/>
                </a:solidFill>
              </a:rPr>
              <a:pPr/>
              <a:t>‹#›</a:t>
            </a:fld>
            <a:endParaRPr lang="en-AU" dirty="0">
              <a:solidFill>
                <a:prstClr val="white"/>
              </a:solidFill>
            </a:endParaRPr>
          </a:p>
        </p:txBody>
      </p:sp>
    </p:spTree>
    <p:extLst>
      <p:ext uri="{BB962C8B-B14F-4D97-AF65-F5344CB8AC3E}">
        <p14:creationId xmlns:p14="http://schemas.microsoft.com/office/powerpoint/2010/main" val="122693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PT_title_b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239853" cy="6946850"/>
          </a:xfrm>
          <a:prstGeom prst="rect">
            <a:avLst/>
          </a:prstGeom>
        </p:spPr>
      </p:pic>
      <p:sp>
        <p:nvSpPr>
          <p:cNvPr id="2" name="Title 1"/>
          <p:cNvSpPr>
            <a:spLocks noGrp="1"/>
          </p:cNvSpPr>
          <p:nvPr>
            <p:ph type="title"/>
          </p:nvPr>
        </p:nvSpPr>
        <p:spPr>
          <a:xfrm>
            <a:off x="722313" y="2642989"/>
            <a:ext cx="7772400" cy="1362075"/>
          </a:xfrm>
        </p:spPr>
        <p:txBody>
          <a:bodyPr anchor="t"/>
          <a:lstStyle>
            <a:lvl1pPr algn="l">
              <a:defRPr sz="4000" b="1" cap="all">
                <a:solidFill>
                  <a:schemeClr val="bg1"/>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722313" y="1142802"/>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705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2"/>
                </a:solidFill>
              </a:defRPr>
            </a:lvl1pPr>
            <a:lvl2pPr>
              <a:defRPr sz="2400">
                <a:solidFill>
                  <a:schemeClr val="bg2"/>
                </a:solidFill>
              </a:defRPr>
            </a:lvl2pPr>
            <a:lvl3pPr>
              <a:defRPr sz="2000">
                <a:solidFill>
                  <a:schemeClr val="bg2"/>
                </a:solidFill>
              </a:defRPr>
            </a:lvl3pPr>
            <a:lvl4pPr>
              <a:defRPr sz="1800">
                <a:solidFill>
                  <a:schemeClr val="bg2"/>
                </a:solidFill>
              </a:defRPr>
            </a:lvl4pPr>
            <a:lvl5pPr>
              <a:defRPr sz="180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2"/>
                </a:solidFill>
              </a:defRPr>
            </a:lvl1pPr>
            <a:lvl2pPr>
              <a:defRPr sz="2400">
                <a:solidFill>
                  <a:schemeClr val="bg2"/>
                </a:solidFill>
              </a:defRPr>
            </a:lvl2pPr>
            <a:lvl3pPr>
              <a:defRPr sz="2000">
                <a:solidFill>
                  <a:schemeClr val="bg2"/>
                </a:solidFill>
              </a:defRPr>
            </a:lvl3pPr>
            <a:lvl4pPr>
              <a:defRPr sz="1800">
                <a:solidFill>
                  <a:schemeClr val="bg2"/>
                </a:solidFill>
              </a:defRPr>
            </a:lvl4pPr>
            <a:lvl5pPr>
              <a:defRPr sz="180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Date Placeholder 4"/>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8" name="Picture 7"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206538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2"/>
                </a:solidFill>
              </a:defRPr>
            </a:lvl1pPr>
            <a:lvl2pPr>
              <a:defRPr sz="2000">
                <a:solidFill>
                  <a:schemeClr val="bg2"/>
                </a:solidFill>
              </a:defRPr>
            </a:lvl2pPr>
            <a:lvl3pPr>
              <a:defRPr sz="1800">
                <a:solidFill>
                  <a:schemeClr val="bg2"/>
                </a:solidFill>
              </a:defRPr>
            </a:lvl3pPr>
            <a:lvl4pPr>
              <a:defRPr sz="1600">
                <a:solidFill>
                  <a:schemeClr val="bg2"/>
                </a:solidFill>
              </a:defRPr>
            </a:lvl4pPr>
            <a:lvl5pPr>
              <a:defRPr sz="160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2"/>
                </a:solidFill>
              </a:defRPr>
            </a:lvl1pPr>
            <a:lvl2pPr>
              <a:defRPr sz="2000">
                <a:solidFill>
                  <a:schemeClr val="bg2"/>
                </a:solidFill>
              </a:defRPr>
            </a:lvl2pPr>
            <a:lvl3pPr>
              <a:defRPr sz="1800">
                <a:solidFill>
                  <a:schemeClr val="bg2"/>
                </a:solidFill>
              </a:defRPr>
            </a:lvl3pPr>
            <a:lvl4pPr>
              <a:defRPr sz="1600">
                <a:solidFill>
                  <a:schemeClr val="bg2"/>
                </a:solidFill>
              </a:defRPr>
            </a:lvl4pPr>
            <a:lvl5pPr>
              <a:defRPr sz="160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spTree>
    <p:extLst>
      <p:ext uri="{BB962C8B-B14F-4D97-AF65-F5344CB8AC3E}">
        <p14:creationId xmlns:p14="http://schemas.microsoft.com/office/powerpoint/2010/main" val="177416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844824"/>
            <a:ext cx="8229600" cy="1143000"/>
          </a:xfrm>
        </p:spPr>
        <p:txBody>
          <a:bodyPr/>
          <a:lstStyle>
            <a:lvl1pPr algn="l">
              <a:defRPr>
                <a:solidFill>
                  <a:schemeClr val="tx2"/>
                </a:solidFill>
              </a:defRPr>
            </a:lvl1pPr>
          </a:lstStyle>
          <a:p>
            <a:r>
              <a:rPr lang="en-US" dirty="0"/>
              <a:t>Click to edit Master title style</a:t>
            </a:r>
            <a:endParaRPr lang="en-AU" dirty="0"/>
          </a:p>
        </p:txBody>
      </p:sp>
      <p:sp>
        <p:nvSpPr>
          <p:cNvPr id="3" name="Date Placeholder 2"/>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6" name="Picture 5"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422997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5" name="Picture 4"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378145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dirty="0"/>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2"/>
                </a:solidFill>
              </a:defRPr>
            </a:lvl1pPr>
            <a:lvl2pPr>
              <a:defRPr sz="2800">
                <a:solidFill>
                  <a:schemeClr val="bg2"/>
                </a:solidFill>
              </a:defRPr>
            </a:lvl2pPr>
            <a:lvl3pPr>
              <a:defRPr sz="2400">
                <a:solidFill>
                  <a:schemeClr val="bg2"/>
                </a:solidFill>
              </a:defRPr>
            </a:lvl3pPr>
            <a:lvl4pPr>
              <a:defRPr sz="2000">
                <a:solidFill>
                  <a:schemeClr val="bg2"/>
                </a:solidFill>
              </a:defRPr>
            </a:lvl4pPr>
            <a:lvl5pPr>
              <a:defRPr sz="2000">
                <a:solidFill>
                  <a:schemeClr val="bg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8" name="Picture 7"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173090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8" name="Picture 7" descr="PPT_banner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271356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0B9EC-00B3-4FA6-82B7-CC237A6F42F6}" type="datetimeFigureOut">
              <a:rPr lang="en-AU" smtClean="0">
                <a:solidFill>
                  <a:prstClr val="black">
                    <a:tint val="75000"/>
                  </a:prstClr>
                </a:solidFill>
              </a:rPr>
              <a:pPr/>
              <a:t>16/08/2022</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AU" dirty="0">
              <a:solidFill>
                <a:prstClr val="black">
                  <a:lumMod val="50000"/>
                  <a:lumOff val="50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35C6A33-EED3-4D3F-BA50-7C49899C32A1}" type="slidenum">
              <a:rPr lang="en-AU" smtClean="0">
                <a:solidFill>
                  <a:prstClr val="black">
                    <a:lumMod val="50000"/>
                    <a:lumOff val="50000"/>
                  </a:prstClr>
                </a:solidFill>
              </a:rPr>
              <a:pPr/>
              <a:t>‹#›</a:t>
            </a:fld>
            <a:endParaRPr lang="en-AU" dirty="0">
              <a:solidFill>
                <a:prstClr val="black">
                  <a:lumMod val="50000"/>
                  <a:lumOff val="50000"/>
                </a:prstClr>
              </a:solidFill>
            </a:endParaRPr>
          </a:p>
        </p:txBody>
      </p:sp>
      <p:pic>
        <p:nvPicPr>
          <p:cNvPr id="7" name="Picture 6" descr="PPT_banner2.jp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8956" y="6706362"/>
            <a:ext cx="9212716" cy="405998"/>
          </a:xfrm>
          <a:prstGeom prst="rect">
            <a:avLst/>
          </a:prstGeom>
        </p:spPr>
      </p:pic>
    </p:spTree>
    <p:extLst>
      <p:ext uri="{BB962C8B-B14F-4D97-AF65-F5344CB8AC3E}">
        <p14:creationId xmlns:p14="http://schemas.microsoft.com/office/powerpoint/2010/main" val="895035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cgi-bin/viewdoc/au/cases/nsw/NSWCCA/2013/2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wlsq.org.au/" TargetMode="Externa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15.xm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0.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556792"/>
            <a:ext cx="7920880" cy="2334121"/>
          </a:xfrm>
        </p:spPr>
        <p:txBody>
          <a:bodyPr>
            <a:normAutofit fontScale="90000"/>
          </a:bodyPr>
          <a:lstStyle/>
          <a:p>
            <a:br>
              <a:rPr lang="en-AU" dirty="0"/>
            </a:br>
            <a:r>
              <a:rPr lang="en-AU" dirty="0"/>
              <a:t>Counselling Notes Protect</a:t>
            </a:r>
            <a:br>
              <a:rPr lang="en-AU" dirty="0"/>
            </a:br>
            <a:r>
              <a:rPr lang="en-AU" sz="3100" dirty="0"/>
              <a:t>A legal service for sexual assault counselling notes privilege</a:t>
            </a:r>
            <a:br>
              <a:rPr lang="en-AU" sz="3100" dirty="0"/>
            </a:br>
            <a:br>
              <a:rPr lang="en-AU" dirty="0"/>
            </a:br>
            <a:endParaRPr lang="en-AU" dirty="0"/>
          </a:p>
        </p:txBody>
      </p:sp>
      <p:sp>
        <p:nvSpPr>
          <p:cNvPr id="4" name="Text Box 4"/>
          <p:cNvSpPr txBox="1">
            <a:spLocks noChangeArrowheads="1"/>
          </p:cNvSpPr>
          <p:nvPr/>
        </p:nvSpPr>
        <p:spPr bwMode="auto">
          <a:xfrm>
            <a:off x="0" y="4087178"/>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AU" sz="1600" dirty="0">
                <a:solidFill>
                  <a:prstClr val="white"/>
                </a:solidFill>
              </a:rPr>
              <a:t>Presented by:</a:t>
            </a:r>
          </a:p>
          <a:p>
            <a:pPr algn="ctr"/>
            <a:r>
              <a:rPr lang="en-AU" sz="1600" dirty="0">
                <a:solidFill>
                  <a:prstClr val="white"/>
                </a:solidFill>
              </a:rPr>
              <a:t>Julie Sarkozi (WLSQ)</a:t>
            </a:r>
          </a:p>
          <a:p>
            <a:pPr algn="ctr"/>
            <a:r>
              <a:rPr lang="en-AU" sz="1600" dirty="0">
                <a:solidFill>
                  <a:prstClr val="white"/>
                </a:solidFill>
              </a:rPr>
              <a:t> </a:t>
            </a:r>
          </a:p>
        </p:txBody>
      </p:sp>
      <p:sp>
        <p:nvSpPr>
          <p:cNvPr id="3" name="Rectangle 2"/>
          <p:cNvSpPr/>
          <p:nvPr/>
        </p:nvSpPr>
        <p:spPr>
          <a:xfrm>
            <a:off x="2555776" y="5733256"/>
            <a:ext cx="230425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9727" y="5839935"/>
            <a:ext cx="2016289" cy="506722"/>
          </a:xfrm>
          <a:prstGeom prst="rect">
            <a:avLst/>
          </a:prstGeom>
        </p:spPr>
      </p:pic>
    </p:spTree>
    <p:extLst>
      <p:ext uri="{BB962C8B-B14F-4D97-AF65-F5344CB8AC3E}">
        <p14:creationId xmlns:p14="http://schemas.microsoft.com/office/powerpoint/2010/main" val="361037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a:t>Definition of counselled person</a:t>
            </a:r>
          </a:p>
        </p:txBody>
      </p:sp>
      <p:sp>
        <p:nvSpPr>
          <p:cNvPr id="3" name="Content Placeholder 2"/>
          <p:cNvSpPr>
            <a:spLocks noGrp="1"/>
          </p:cNvSpPr>
          <p:nvPr>
            <p:ph idx="1"/>
          </p:nvPr>
        </p:nvSpPr>
        <p:spPr/>
        <p:txBody>
          <a:bodyPr>
            <a:normAutofit fontScale="92500" lnSpcReduction="20000"/>
          </a:bodyPr>
          <a:lstStyle/>
          <a:p>
            <a:pPr marL="0" indent="0">
              <a:buNone/>
            </a:pPr>
            <a:r>
              <a:rPr lang="en-AU" dirty="0"/>
              <a:t>S14 B   In this division </a:t>
            </a:r>
          </a:p>
          <a:p>
            <a:pPr marL="0" indent="0">
              <a:buNone/>
            </a:pPr>
            <a:endParaRPr lang="en-AU" dirty="0"/>
          </a:p>
          <a:p>
            <a:pPr marL="0" indent="0">
              <a:buNone/>
            </a:pPr>
            <a:r>
              <a:rPr lang="en-AU" b="1" i="1" dirty="0">
                <a:solidFill>
                  <a:schemeClr val="tx1"/>
                </a:solidFill>
              </a:rPr>
              <a:t>Counselled person</a:t>
            </a:r>
            <a:r>
              <a:rPr lang="en-AU" i="1" dirty="0">
                <a:solidFill>
                  <a:schemeClr val="tx1"/>
                </a:solidFill>
              </a:rPr>
              <a:t> </a:t>
            </a:r>
            <a:r>
              <a:rPr lang="en-AU" dirty="0">
                <a:solidFill>
                  <a:schemeClr val="tx1"/>
                </a:solidFill>
              </a:rPr>
              <a:t>means someone </a:t>
            </a:r>
            <a:r>
              <a:rPr lang="en-AU" dirty="0"/>
              <a:t>who</a:t>
            </a:r>
            <a:br>
              <a:rPr lang="en-AU" dirty="0"/>
            </a:br>
            <a:br>
              <a:rPr lang="en-AU" dirty="0"/>
            </a:br>
            <a:r>
              <a:rPr lang="en-AU" dirty="0"/>
              <a:t>       a) has at any time been, counselled by a 	counsellor; </a:t>
            </a:r>
            <a:r>
              <a:rPr lang="en-AU" u="sng" dirty="0"/>
              <a:t>and</a:t>
            </a:r>
            <a:br>
              <a:rPr lang="en-AU" dirty="0"/>
            </a:br>
            <a:br>
              <a:rPr lang="en-AU" dirty="0"/>
            </a:br>
            <a:r>
              <a:rPr lang="en-AU" dirty="0"/>
              <a:t>        b) is, or has at any time been, a victim or  </a:t>
            </a:r>
          </a:p>
          <a:p>
            <a:pPr marL="0" indent="0">
              <a:buNone/>
            </a:pPr>
            <a:r>
              <a:rPr lang="en-AU" dirty="0"/>
              <a:t>         alleged victim of a sexual assault </a:t>
            </a:r>
          </a:p>
          <a:p>
            <a:pPr marL="0" indent="0">
              <a:buNone/>
            </a:pPr>
            <a:r>
              <a:rPr lang="en-AU" dirty="0"/>
              <a:t>         offence.</a:t>
            </a:r>
            <a:br>
              <a:rPr lang="en-AU" dirty="0"/>
            </a:br>
            <a:endParaRPr lang="en-AU" sz="1900" dirty="0"/>
          </a:p>
        </p:txBody>
      </p:sp>
    </p:spTree>
    <p:extLst>
      <p:ext uri="{BB962C8B-B14F-4D97-AF65-F5344CB8AC3E}">
        <p14:creationId xmlns:p14="http://schemas.microsoft.com/office/powerpoint/2010/main" val="323046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sz="3100" dirty="0"/>
              <a:t>Whose records may be determined to be “protected counselling communication”?</a:t>
            </a:r>
            <a:br>
              <a:rPr lang="en-AU" sz="3100" dirty="0"/>
            </a:br>
            <a:endParaRPr lang="en-AU" sz="3100" dirty="0"/>
          </a:p>
        </p:txBody>
      </p:sp>
      <p:sp>
        <p:nvSpPr>
          <p:cNvPr id="3" name="Content Placeholder 2"/>
          <p:cNvSpPr>
            <a:spLocks noGrp="1"/>
          </p:cNvSpPr>
          <p:nvPr>
            <p:ph idx="1"/>
          </p:nvPr>
        </p:nvSpPr>
        <p:spPr/>
        <p:txBody>
          <a:bodyPr>
            <a:normAutofit fontScale="85000" lnSpcReduction="20000"/>
          </a:bodyPr>
          <a:lstStyle/>
          <a:p>
            <a:pPr marL="400050" lvl="1" indent="0">
              <a:buNone/>
            </a:pPr>
            <a:r>
              <a:rPr lang="en-AU" dirty="0"/>
              <a:t>- sexual assault counsellors</a:t>
            </a:r>
            <a:br>
              <a:rPr lang="en-AU" dirty="0"/>
            </a:br>
            <a:r>
              <a:rPr lang="en-AU" dirty="0"/>
              <a:t>- domestic violence counselling/ support services</a:t>
            </a:r>
          </a:p>
          <a:p>
            <a:pPr marL="400050" lvl="1" indent="0">
              <a:buNone/>
            </a:pPr>
            <a:r>
              <a:rPr lang="en-AU" dirty="0"/>
              <a:t>- </a:t>
            </a:r>
            <a:r>
              <a:rPr lang="en-AU" dirty="0">
                <a:solidFill>
                  <a:schemeClr val="tx1"/>
                </a:solidFill>
              </a:rPr>
              <a:t>social workers</a:t>
            </a:r>
            <a:br>
              <a:rPr lang="en-AU" dirty="0">
                <a:solidFill>
                  <a:schemeClr val="tx1"/>
                </a:solidFill>
              </a:rPr>
            </a:br>
            <a:r>
              <a:rPr lang="en-AU" dirty="0">
                <a:solidFill>
                  <a:schemeClr val="tx1"/>
                </a:solidFill>
              </a:rPr>
              <a:t>- psychologists</a:t>
            </a:r>
            <a:br>
              <a:rPr lang="en-AU" dirty="0">
                <a:solidFill>
                  <a:schemeClr val="tx1"/>
                </a:solidFill>
              </a:rPr>
            </a:br>
            <a:r>
              <a:rPr lang="en-AU" dirty="0">
                <a:solidFill>
                  <a:schemeClr val="tx1"/>
                </a:solidFill>
              </a:rPr>
              <a:t>- supported </a:t>
            </a:r>
            <a:r>
              <a:rPr lang="en-AU" dirty="0">
                <a:solidFill>
                  <a:srgbClr val="FF0000"/>
                </a:solidFill>
              </a:rPr>
              <a:t>youth accommodation services</a:t>
            </a:r>
            <a:br>
              <a:rPr lang="en-AU" dirty="0">
                <a:solidFill>
                  <a:schemeClr val="tx1"/>
                </a:solidFill>
              </a:rPr>
            </a:br>
            <a:r>
              <a:rPr lang="en-AU" dirty="0">
                <a:solidFill>
                  <a:schemeClr val="tx1"/>
                </a:solidFill>
              </a:rPr>
              <a:t>- refuge accommodation services and Dept of Housing</a:t>
            </a:r>
            <a:br>
              <a:rPr lang="en-AU" dirty="0">
                <a:solidFill>
                  <a:srgbClr val="FF0000"/>
                </a:solidFill>
              </a:rPr>
            </a:br>
            <a:r>
              <a:rPr lang="en-AU" dirty="0"/>
              <a:t>- </a:t>
            </a:r>
            <a:r>
              <a:rPr lang="en-AU" dirty="0">
                <a:solidFill>
                  <a:schemeClr val="tx1"/>
                </a:solidFill>
              </a:rPr>
              <a:t>Doctors (excluding physical treatment)</a:t>
            </a:r>
            <a:br>
              <a:rPr lang="en-AU" dirty="0">
                <a:solidFill>
                  <a:schemeClr val="tx1"/>
                </a:solidFill>
              </a:rPr>
            </a:br>
            <a:r>
              <a:rPr lang="en-AU" dirty="0">
                <a:solidFill>
                  <a:schemeClr val="tx1"/>
                </a:solidFill>
              </a:rPr>
              <a:t>- psychiatrists</a:t>
            </a:r>
            <a:br>
              <a:rPr lang="en-AU" dirty="0">
                <a:solidFill>
                  <a:schemeClr val="tx1"/>
                </a:solidFill>
              </a:rPr>
            </a:br>
            <a:r>
              <a:rPr lang="en-AU" dirty="0">
                <a:solidFill>
                  <a:schemeClr val="tx1"/>
                </a:solidFill>
              </a:rPr>
              <a:t>- nurses</a:t>
            </a:r>
            <a:br>
              <a:rPr lang="en-AU" dirty="0">
                <a:solidFill>
                  <a:schemeClr val="tx1"/>
                </a:solidFill>
              </a:rPr>
            </a:br>
            <a:r>
              <a:rPr lang="en-AU" dirty="0"/>
              <a:t>- </a:t>
            </a:r>
            <a:r>
              <a:rPr lang="en-AU" dirty="0">
                <a:solidFill>
                  <a:schemeClr val="tx1"/>
                </a:solidFill>
              </a:rPr>
              <a:t>physiotherapists</a:t>
            </a:r>
            <a:br>
              <a:rPr lang="en-AU" dirty="0"/>
            </a:br>
            <a:r>
              <a:rPr lang="en-AU" dirty="0"/>
              <a:t>- </a:t>
            </a:r>
            <a:r>
              <a:rPr lang="en-AU" dirty="0">
                <a:solidFill>
                  <a:srgbClr val="FF0000"/>
                </a:solidFill>
              </a:rPr>
              <a:t>Counsellor’s/ youth workers</a:t>
            </a:r>
            <a:br>
              <a:rPr lang="en-AU" dirty="0"/>
            </a:br>
            <a:r>
              <a:rPr lang="en-AU" dirty="0"/>
              <a:t>- </a:t>
            </a:r>
            <a:r>
              <a:rPr lang="en-AU" dirty="0">
                <a:solidFill>
                  <a:srgbClr val="FF0000"/>
                </a:solidFill>
              </a:rPr>
              <a:t>school counsellors </a:t>
            </a:r>
          </a:p>
          <a:p>
            <a:pPr marL="400050" lvl="1" indent="0">
              <a:buNone/>
            </a:pPr>
            <a:r>
              <a:rPr lang="en-AU" dirty="0"/>
              <a:t>- ambulance officers</a:t>
            </a:r>
            <a:br>
              <a:rPr lang="en-AU" dirty="0"/>
            </a:br>
            <a:r>
              <a:rPr lang="en-AU" dirty="0"/>
              <a:t>- drug and alcohol services.</a:t>
            </a:r>
          </a:p>
        </p:txBody>
      </p:sp>
      <p:pic>
        <p:nvPicPr>
          <p:cNvPr id="4" name="Picture 3" descr="notes.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3789040"/>
            <a:ext cx="2202994" cy="2451656"/>
          </a:xfrm>
          <a:prstGeom prst="rect">
            <a:avLst/>
          </a:prstGeom>
        </p:spPr>
      </p:pic>
    </p:spTree>
    <p:extLst>
      <p:ext uri="{BB962C8B-B14F-4D97-AF65-F5344CB8AC3E}">
        <p14:creationId xmlns:p14="http://schemas.microsoft.com/office/powerpoint/2010/main" val="333692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normAutofit/>
          </a:bodyPr>
          <a:lstStyle/>
          <a:p>
            <a:r>
              <a:rPr lang="en-AU" dirty="0"/>
              <a:t>Obtaining Counselling Records</a:t>
            </a:r>
            <a:r>
              <a:rPr lang="en-AU" sz="2700" dirty="0"/>
              <a:t> </a:t>
            </a:r>
            <a:endParaRPr lang="en-AU" dirty="0"/>
          </a:p>
        </p:txBody>
      </p:sp>
      <p:sp>
        <p:nvSpPr>
          <p:cNvPr id="3" name="Content Placeholder 2"/>
          <p:cNvSpPr>
            <a:spLocks noGrp="1"/>
          </p:cNvSpPr>
          <p:nvPr>
            <p:ph idx="1"/>
          </p:nvPr>
        </p:nvSpPr>
        <p:spPr/>
        <p:txBody>
          <a:bodyPr/>
          <a:lstStyle/>
          <a:p>
            <a:pPr marL="0" indent="0">
              <a:buNone/>
            </a:pPr>
            <a:r>
              <a:rPr lang="en-AU" dirty="0"/>
              <a:t>A </a:t>
            </a:r>
            <a:r>
              <a:rPr lang="en-AU" dirty="0">
                <a:solidFill>
                  <a:srgbClr val="FF0000"/>
                </a:solidFill>
              </a:rPr>
              <a:t>subpoena </a:t>
            </a:r>
            <a:r>
              <a:rPr lang="en-AU" dirty="0"/>
              <a:t>is a written order from the court that tells a person (or organisation) to:</a:t>
            </a:r>
            <a:br>
              <a:rPr lang="en-AU" dirty="0"/>
            </a:br>
            <a:r>
              <a:rPr lang="en-AU" dirty="0"/>
              <a:t>- give evidence</a:t>
            </a:r>
            <a:br>
              <a:rPr lang="en-AU" dirty="0"/>
            </a:br>
            <a:r>
              <a:rPr lang="en-AU" dirty="0"/>
              <a:t>- produce documents, records or things or</a:t>
            </a:r>
            <a:br>
              <a:rPr lang="en-AU" dirty="0"/>
            </a:br>
            <a:r>
              <a:rPr lang="en-AU" dirty="0"/>
              <a:t>- produce documents </a:t>
            </a:r>
            <a:r>
              <a:rPr lang="en-AU" b="1" dirty="0"/>
              <a:t>and</a:t>
            </a:r>
            <a:r>
              <a:rPr lang="en-AU" dirty="0"/>
              <a:t> give evidence.</a:t>
            </a:r>
            <a:br>
              <a:rPr lang="en-AU" dirty="0"/>
            </a:br>
            <a:br>
              <a:rPr lang="en-AU" dirty="0"/>
            </a:br>
            <a:r>
              <a:rPr lang="en-AU" dirty="0"/>
              <a:t>Also a ‘summons’ or warrant.</a:t>
            </a:r>
          </a:p>
        </p:txBody>
      </p:sp>
    </p:spTree>
    <p:extLst>
      <p:ext uri="{BB962C8B-B14F-4D97-AF65-F5344CB8AC3E}">
        <p14:creationId xmlns:p14="http://schemas.microsoft.com/office/powerpoint/2010/main" val="238590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0" indent="0">
              <a:buNone/>
            </a:pPr>
            <a:r>
              <a:rPr lang="en-AU" dirty="0"/>
              <a:t>The privilege is </a:t>
            </a:r>
            <a:r>
              <a:rPr lang="en-AU" i="1" dirty="0"/>
              <a:t>enlivened </a:t>
            </a:r>
            <a:r>
              <a:rPr lang="en-AU" dirty="0"/>
              <a:t>when  a victim of a sexual assault offence:</a:t>
            </a:r>
          </a:p>
          <a:p>
            <a:r>
              <a:rPr lang="en-AU" dirty="0"/>
              <a:t> makes a complaint of a sexual assault offence  to the Police; </a:t>
            </a:r>
            <a:r>
              <a:rPr lang="en-AU" dirty="0">
                <a:solidFill>
                  <a:srgbClr val="FF0000"/>
                </a:solidFill>
              </a:rPr>
              <a:t>or </a:t>
            </a:r>
          </a:p>
          <a:p>
            <a:r>
              <a:rPr lang="en-AU" dirty="0"/>
              <a:t>raises a complaint of a sexual assault offence in domestic violence matters; </a:t>
            </a:r>
            <a:r>
              <a:rPr lang="en-AU" u="sng" dirty="0">
                <a:solidFill>
                  <a:srgbClr val="FF0000"/>
                </a:solidFill>
              </a:rPr>
              <a:t>and</a:t>
            </a:r>
          </a:p>
          <a:p>
            <a:r>
              <a:rPr lang="en-AU" u="sng" dirty="0">
                <a:solidFill>
                  <a:srgbClr val="FF0000"/>
                </a:solidFill>
              </a:rPr>
              <a:t>Court Proceedings have commenced and there is an application by a party to access and otherwise use the records.</a:t>
            </a:r>
          </a:p>
          <a:p>
            <a:endParaRPr lang="en-AU" dirty="0"/>
          </a:p>
        </p:txBody>
      </p:sp>
    </p:spTree>
    <p:extLst>
      <p:ext uri="{BB962C8B-B14F-4D97-AF65-F5344CB8AC3E}">
        <p14:creationId xmlns:p14="http://schemas.microsoft.com/office/powerpoint/2010/main" val="215427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AU" dirty="0"/>
              <a:t>What if Police want the records?</a:t>
            </a:r>
            <a:br>
              <a:rPr lang="en-AU" dirty="0"/>
            </a:br>
            <a:endParaRPr lang="en-AU" dirty="0"/>
          </a:p>
        </p:txBody>
      </p:sp>
      <p:sp>
        <p:nvSpPr>
          <p:cNvPr id="3" name="Content Placeholder 2"/>
          <p:cNvSpPr>
            <a:spLocks noGrp="1"/>
          </p:cNvSpPr>
          <p:nvPr>
            <p:ph idx="1"/>
          </p:nvPr>
        </p:nvSpPr>
        <p:spPr>
          <a:xfrm>
            <a:off x="457200" y="1124744"/>
            <a:ext cx="8229600" cy="5001419"/>
          </a:xfrm>
        </p:spPr>
        <p:txBody>
          <a:bodyPr>
            <a:normAutofit fontScale="47500" lnSpcReduction="20000"/>
          </a:bodyPr>
          <a:lstStyle/>
          <a:p>
            <a:pPr marL="0" indent="0">
              <a:buNone/>
            </a:pPr>
            <a:endParaRPr lang="en-AU" dirty="0"/>
          </a:p>
          <a:p>
            <a:r>
              <a:rPr lang="en-AU" dirty="0"/>
              <a:t>Privilege does not cover the </a:t>
            </a:r>
            <a:r>
              <a:rPr lang="en-AU" u="sng" dirty="0">
                <a:solidFill>
                  <a:srgbClr val="FF0000"/>
                </a:solidFill>
              </a:rPr>
              <a:t>investigation</a:t>
            </a:r>
            <a:r>
              <a:rPr lang="en-AU" u="sng" dirty="0"/>
              <a:t> </a:t>
            </a:r>
            <a:r>
              <a:rPr lang="en-AU" dirty="0"/>
              <a:t>stage that occurs:</a:t>
            </a:r>
          </a:p>
          <a:p>
            <a:pPr marL="0" indent="0">
              <a:buNone/>
            </a:pPr>
            <a:endParaRPr lang="en-AU" dirty="0"/>
          </a:p>
          <a:p>
            <a:pPr marL="0" indent="0">
              <a:buNone/>
            </a:pPr>
            <a:r>
              <a:rPr lang="en-AU" dirty="0"/>
              <a:t>	</a:t>
            </a:r>
            <a:r>
              <a:rPr lang="en-AU" sz="3800" u="sng" dirty="0">
                <a:solidFill>
                  <a:srgbClr val="FF0000"/>
                </a:solidFill>
              </a:rPr>
              <a:t>before</a:t>
            </a:r>
            <a:r>
              <a:rPr lang="en-AU" sz="3800" dirty="0"/>
              <a:t> legal proceedings have commenced. </a:t>
            </a:r>
          </a:p>
          <a:p>
            <a:pPr marL="0" indent="0">
              <a:buNone/>
            </a:pPr>
            <a:endParaRPr lang="en-AU" sz="3800" dirty="0"/>
          </a:p>
          <a:p>
            <a:pPr marL="0" indent="0">
              <a:buNone/>
            </a:pPr>
            <a:r>
              <a:rPr lang="en-AU" sz="3800" dirty="0"/>
              <a:t>The effect is that if QPS seek disclosure of records before legal proceedings have commenced – the Sexual Assault Counselling Privilege law is not relevant.</a:t>
            </a:r>
          </a:p>
          <a:p>
            <a:pPr marL="0" indent="0">
              <a:buNone/>
            </a:pPr>
            <a:endParaRPr lang="en-AU" dirty="0"/>
          </a:p>
          <a:p>
            <a:pPr marL="0" indent="0">
              <a:buNone/>
            </a:pPr>
            <a:endParaRPr lang="en-AU" dirty="0"/>
          </a:p>
          <a:p>
            <a:r>
              <a:rPr lang="en-AU" dirty="0"/>
              <a:t>QPS can seek copies of records using a Warrant.</a:t>
            </a:r>
          </a:p>
          <a:p>
            <a:r>
              <a:rPr lang="en-AU" dirty="0"/>
              <a:t>QPS could ask the complainant to provide records to QPS – standard client consent  </a:t>
            </a:r>
            <a:r>
              <a:rPr lang="en-AU" dirty="0">
                <a:highlight>
                  <a:srgbClr val="FFFF00"/>
                </a:highlight>
              </a:rPr>
              <a:t>QPS SHOULD NOT GET CLIENT TO WAIVE THEIR PRIVILEDGE!!!</a:t>
            </a:r>
          </a:p>
          <a:p>
            <a:r>
              <a:rPr lang="en-AU" dirty="0"/>
              <a:t>If some/ all of material is required for QPS/ Crown brief – contact CNP and get client’s consent – CNP can provide legal advice to complainant about SACP and possible waive of privilege.  </a:t>
            </a:r>
          </a:p>
          <a:p>
            <a:pPr marL="0" indent="0">
              <a:buNone/>
            </a:pPr>
            <a:endParaRPr lang="en-AU" dirty="0"/>
          </a:p>
          <a:p>
            <a:pPr marL="0" indent="0" algn="ctr">
              <a:buNone/>
            </a:pPr>
            <a:r>
              <a:rPr lang="en-AU" dirty="0"/>
              <a:t>CALL CNP to get legal advice.</a:t>
            </a:r>
          </a:p>
          <a:p>
            <a:pPr marL="0" indent="0">
              <a:buNone/>
            </a:pPr>
            <a:endParaRPr lang="en-AU" dirty="0"/>
          </a:p>
        </p:txBody>
      </p:sp>
      <p:pic>
        <p:nvPicPr>
          <p:cNvPr id="4" name="Picture 3" descr="police-car.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445223"/>
            <a:ext cx="1704280" cy="1519971"/>
          </a:xfrm>
          <a:prstGeom prst="rect">
            <a:avLst/>
          </a:prstGeom>
        </p:spPr>
      </p:pic>
    </p:spTree>
    <p:extLst>
      <p:ext uri="{BB962C8B-B14F-4D97-AF65-F5344CB8AC3E}">
        <p14:creationId xmlns:p14="http://schemas.microsoft.com/office/powerpoint/2010/main" val="127409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FC9EC-AB54-40E2-B01B-1D32D2C29A6D}"/>
              </a:ext>
            </a:extLst>
          </p:cNvPr>
          <p:cNvSpPr>
            <a:spLocks noGrp="1"/>
          </p:cNvSpPr>
          <p:nvPr>
            <p:ph type="title"/>
          </p:nvPr>
        </p:nvSpPr>
        <p:spPr>
          <a:xfrm>
            <a:off x="457200" y="274638"/>
            <a:ext cx="8229600" cy="778098"/>
          </a:xfrm>
        </p:spPr>
        <p:txBody>
          <a:bodyPr>
            <a:normAutofit/>
          </a:bodyPr>
          <a:lstStyle/>
          <a:p>
            <a:r>
              <a:rPr lang="en-AU" sz="3600" dirty="0"/>
              <a:t>Disclosure</a:t>
            </a:r>
          </a:p>
        </p:txBody>
      </p:sp>
      <p:sp>
        <p:nvSpPr>
          <p:cNvPr id="3" name="Content Placeholder 2">
            <a:extLst>
              <a:ext uri="{FF2B5EF4-FFF2-40B4-BE49-F238E27FC236}">
                <a16:creationId xmlns:a16="http://schemas.microsoft.com/office/drawing/2014/main" id="{AF1C7E86-1B88-47F9-A26A-BD3C4DA3B1BB}"/>
              </a:ext>
            </a:extLst>
          </p:cNvPr>
          <p:cNvSpPr>
            <a:spLocks noGrp="1"/>
          </p:cNvSpPr>
          <p:nvPr>
            <p:ph idx="1"/>
          </p:nvPr>
        </p:nvSpPr>
        <p:spPr>
          <a:xfrm>
            <a:off x="457200" y="908720"/>
            <a:ext cx="8229600" cy="5217443"/>
          </a:xfrm>
        </p:spPr>
        <p:txBody>
          <a:bodyPr/>
          <a:lstStyle/>
          <a:p>
            <a:pPr marL="0" lvl="0" indent="0">
              <a:lnSpc>
                <a:spcPct val="74000"/>
              </a:lnSpc>
              <a:buNone/>
            </a:pPr>
            <a:r>
              <a:rPr lang="en-AU" sz="1800" dirty="0">
                <a:solidFill>
                  <a:srgbClr val="000000"/>
                </a:solidFill>
              </a:rPr>
              <a:t>In criminal proceedings, if the prosecution reasonably considers a document to be a protected counselling communication: </a:t>
            </a:r>
          </a:p>
          <a:p>
            <a:pPr marL="0" lvl="0" indent="0">
              <a:lnSpc>
                <a:spcPct val="74000"/>
              </a:lnSpc>
              <a:buNone/>
            </a:pPr>
            <a:endParaRPr lang="en-AU" sz="1800" dirty="0">
              <a:solidFill>
                <a:srgbClr val="000000"/>
              </a:solidFill>
            </a:endParaRPr>
          </a:p>
          <a:p>
            <a:pPr lvl="0">
              <a:lnSpc>
                <a:spcPct val="74000"/>
              </a:lnSpc>
            </a:pPr>
            <a:r>
              <a:rPr lang="en-AU" sz="1800" dirty="0">
                <a:solidFill>
                  <a:srgbClr val="000000"/>
                </a:solidFill>
              </a:rPr>
              <a:t>The prosecution are no longer compelled by law to give the accused person a copy of the document; </a:t>
            </a:r>
          </a:p>
          <a:p>
            <a:pPr lvl="0">
              <a:lnSpc>
                <a:spcPct val="74000"/>
              </a:lnSpc>
            </a:pPr>
            <a:endParaRPr lang="en-AU" sz="1800" dirty="0">
              <a:solidFill>
                <a:srgbClr val="000000"/>
              </a:solidFill>
            </a:endParaRPr>
          </a:p>
          <a:p>
            <a:pPr lvl="0">
              <a:lnSpc>
                <a:spcPct val="74000"/>
              </a:lnSpc>
            </a:pPr>
            <a:r>
              <a:rPr lang="en-AU" sz="1800" dirty="0">
                <a:solidFill>
                  <a:srgbClr val="000000"/>
                </a:solidFill>
              </a:rPr>
              <a:t>The prosecution </a:t>
            </a:r>
            <a:r>
              <a:rPr lang="en-AU" sz="1800" b="1" u="sng" dirty="0">
                <a:solidFill>
                  <a:srgbClr val="000000"/>
                </a:solidFill>
              </a:rPr>
              <a:t>must</a:t>
            </a:r>
            <a:r>
              <a:rPr lang="en-AU" sz="1800" dirty="0">
                <a:solidFill>
                  <a:srgbClr val="000000"/>
                </a:solidFill>
              </a:rPr>
              <a:t> give the accused person a written notice stating: </a:t>
            </a:r>
          </a:p>
          <a:p>
            <a:pPr lvl="0">
              <a:lnSpc>
                <a:spcPct val="74000"/>
              </a:lnSpc>
            </a:pPr>
            <a:endParaRPr lang="en-AU" sz="1800" dirty="0">
              <a:solidFill>
                <a:srgbClr val="000000"/>
              </a:solidFill>
            </a:endParaRPr>
          </a:p>
          <a:p>
            <a:pPr lvl="1">
              <a:lnSpc>
                <a:spcPct val="74000"/>
              </a:lnSpc>
            </a:pPr>
            <a:r>
              <a:rPr lang="en-AU" sz="1800" dirty="0">
                <a:solidFill>
                  <a:srgbClr val="000000"/>
                </a:solidFill>
              </a:rPr>
              <a:t>The prosecution is in possession of a document it considers to be a protected counselling communication;</a:t>
            </a:r>
          </a:p>
          <a:p>
            <a:pPr lvl="1">
              <a:lnSpc>
                <a:spcPct val="74000"/>
              </a:lnSpc>
            </a:pPr>
            <a:r>
              <a:rPr lang="en-AU" sz="1800" dirty="0">
                <a:solidFill>
                  <a:srgbClr val="000000"/>
                </a:solidFill>
              </a:rPr>
              <a:t>A description of the nature and particulars of the document (without disclosing their contents);</a:t>
            </a:r>
          </a:p>
          <a:p>
            <a:pPr lvl="1">
              <a:lnSpc>
                <a:spcPct val="74000"/>
              </a:lnSpc>
            </a:pPr>
            <a:r>
              <a:rPr lang="en-AU" sz="1800" dirty="0">
                <a:solidFill>
                  <a:srgbClr val="000000"/>
                </a:solidFill>
              </a:rPr>
              <a:t>The counselled person to whom the document relates has not consented to its production;</a:t>
            </a:r>
          </a:p>
          <a:p>
            <a:pPr lvl="1">
              <a:lnSpc>
                <a:spcPct val="74000"/>
              </a:lnSpc>
            </a:pPr>
            <a:r>
              <a:rPr lang="en-AU" sz="1800" dirty="0">
                <a:solidFill>
                  <a:srgbClr val="000000"/>
                </a:solidFill>
              </a:rPr>
              <a:t>The accused may apply to the court for leave to enable the document to be produced.</a:t>
            </a:r>
          </a:p>
          <a:p>
            <a:pPr lvl="1">
              <a:lnSpc>
                <a:spcPct val="74000"/>
              </a:lnSpc>
            </a:pPr>
            <a:endParaRPr lang="en-AU" sz="1800" dirty="0">
              <a:solidFill>
                <a:srgbClr val="000000"/>
              </a:solidFill>
            </a:endParaRPr>
          </a:p>
          <a:p>
            <a:pPr marL="66678" lvl="1" indent="0">
              <a:lnSpc>
                <a:spcPct val="74000"/>
              </a:lnSpc>
              <a:buNone/>
            </a:pPr>
            <a:endParaRPr lang="en-AU" sz="1800" dirty="0">
              <a:solidFill>
                <a:srgbClr val="000000"/>
              </a:solidFill>
            </a:endParaRPr>
          </a:p>
          <a:p>
            <a:pPr marL="66678" lvl="1" indent="0">
              <a:lnSpc>
                <a:spcPct val="74000"/>
              </a:lnSpc>
              <a:buNone/>
            </a:pPr>
            <a:r>
              <a:rPr lang="en-AU" sz="1800" dirty="0">
                <a:solidFill>
                  <a:srgbClr val="000000"/>
                </a:solidFill>
              </a:rPr>
              <a:t>s590APA Criminal Code</a:t>
            </a:r>
          </a:p>
          <a:p>
            <a:endParaRPr lang="en-AU" dirty="0"/>
          </a:p>
        </p:txBody>
      </p:sp>
    </p:spTree>
    <p:extLst>
      <p:ext uri="{BB962C8B-B14F-4D97-AF65-F5344CB8AC3E}">
        <p14:creationId xmlns:p14="http://schemas.microsoft.com/office/powerpoint/2010/main" val="356766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br>
              <a:rPr lang="en-AU" dirty="0"/>
            </a:br>
            <a:r>
              <a:rPr lang="en-AU" dirty="0"/>
              <a:t>Waiver or loss of privilege</a:t>
            </a:r>
            <a:br>
              <a:rPr lang="en-AU" dirty="0"/>
            </a:br>
            <a:endParaRPr lang="en-AU" dirty="0"/>
          </a:p>
        </p:txBody>
      </p:sp>
      <p:sp>
        <p:nvSpPr>
          <p:cNvPr id="3" name="Content Placeholder 2"/>
          <p:cNvSpPr>
            <a:spLocks noGrp="1"/>
          </p:cNvSpPr>
          <p:nvPr>
            <p:ph idx="1"/>
          </p:nvPr>
        </p:nvSpPr>
        <p:spPr>
          <a:xfrm>
            <a:off x="457200" y="1340768"/>
            <a:ext cx="8229600" cy="5184576"/>
          </a:xfrm>
        </p:spPr>
        <p:txBody>
          <a:bodyPr>
            <a:normAutofit fontScale="25000" lnSpcReduction="20000"/>
          </a:bodyPr>
          <a:lstStyle/>
          <a:p>
            <a:pPr marL="0" indent="0">
              <a:buNone/>
            </a:pPr>
            <a:r>
              <a:rPr lang="en-AU" sz="8000" dirty="0">
                <a:solidFill>
                  <a:schemeClr val="tx1"/>
                </a:solidFill>
              </a:rPr>
              <a:t>A counselled person can waive their privilege if:</a:t>
            </a:r>
          </a:p>
          <a:p>
            <a:r>
              <a:rPr lang="en-AU" sz="8000" dirty="0">
                <a:solidFill>
                  <a:schemeClr val="tx1"/>
                </a:solidFill>
              </a:rPr>
              <a:t>They are over 16 years of age; </a:t>
            </a:r>
          </a:p>
          <a:p>
            <a:r>
              <a:rPr lang="en-AU" sz="8000" dirty="0">
                <a:solidFill>
                  <a:schemeClr val="tx1"/>
                </a:solidFill>
              </a:rPr>
              <a:t>They are not a person with impaired capacity; </a:t>
            </a:r>
          </a:p>
          <a:p>
            <a:r>
              <a:rPr lang="en-AU" sz="8000" dirty="0">
                <a:solidFill>
                  <a:schemeClr val="tx1"/>
                </a:solidFill>
              </a:rPr>
              <a:t>They consent to the production of the document or adducing the evidence. </a:t>
            </a:r>
          </a:p>
          <a:p>
            <a:pPr marL="0" indent="0">
              <a:buNone/>
            </a:pPr>
            <a:endParaRPr lang="en-AU" sz="8000" dirty="0">
              <a:solidFill>
                <a:schemeClr val="tx1"/>
              </a:solidFill>
            </a:endParaRPr>
          </a:p>
          <a:p>
            <a:pPr marL="0" indent="0">
              <a:buNone/>
            </a:pPr>
            <a:r>
              <a:rPr lang="en-AU" sz="8000" dirty="0">
                <a:solidFill>
                  <a:schemeClr val="tx1"/>
                </a:solidFill>
              </a:rPr>
              <a:t>The consent must:</a:t>
            </a:r>
          </a:p>
          <a:p>
            <a:r>
              <a:rPr lang="en-AU" sz="8000" dirty="0">
                <a:solidFill>
                  <a:schemeClr val="tx1"/>
                </a:solidFill>
              </a:rPr>
              <a:t>be in writing;</a:t>
            </a:r>
          </a:p>
          <a:p>
            <a:r>
              <a:rPr lang="en-AU" sz="8000" dirty="0">
                <a:solidFill>
                  <a:schemeClr val="tx1"/>
                </a:solidFill>
              </a:rPr>
              <a:t>expressly state that the counselled person consents;</a:t>
            </a:r>
          </a:p>
          <a:p>
            <a:r>
              <a:rPr lang="en-AU" sz="8000" dirty="0">
                <a:solidFill>
                  <a:schemeClr val="tx1"/>
                </a:solidFill>
              </a:rPr>
              <a:t>make specific reference to the nature of the material to be released; and </a:t>
            </a:r>
          </a:p>
          <a:p>
            <a:r>
              <a:rPr lang="en-AU" sz="8000" dirty="0">
                <a:solidFill>
                  <a:schemeClr val="tx1"/>
                </a:solidFill>
              </a:rPr>
              <a:t>states that the counselled person has had an opportunity to seek legal advice and understands their rights. </a:t>
            </a:r>
          </a:p>
          <a:p>
            <a:pPr marL="0" indent="0">
              <a:buNone/>
            </a:pPr>
            <a:endParaRPr lang="en-AU" sz="8000" dirty="0"/>
          </a:p>
          <a:p>
            <a:pPr marL="0" indent="0">
              <a:buNone/>
            </a:pPr>
            <a:r>
              <a:rPr lang="en-AU" sz="8000" b="1" dirty="0"/>
              <a:t>A victim should get </a:t>
            </a:r>
            <a:r>
              <a:rPr lang="en-AU" sz="8000" b="1" u="sng" dirty="0"/>
              <a:t>legal advice </a:t>
            </a:r>
            <a:r>
              <a:rPr lang="en-AU" sz="8000" b="1" dirty="0"/>
              <a:t>to ensure that their consent is fully informed.  Counselling Notes Protect can provide a free lawyer to help with this.</a:t>
            </a:r>
            <a:br>
              <a:rPr lang="en-AU" sz="8000" b="1" dirty="0"/>
            </a:br>
            <a:r>
              <a:rPr lang="en-AU" sz="5600" dirty="0">
                <a:solidFill>
                  <a:schemeClr val="tx1"/>
                </a:solidFill>
              </a:rPr>
              <a:t>s14I </a:t>
            </a:r>
            <a:r>
              <a:rPr lang="en-AU" sz="5600" i="1" dirty="0">
                <a:solidFill>
                  <a:schemeClr val="tx1"/>
                </a:solidFill>
              </a:rPr>
              <a:t>Evidence Act 1977; </a:t>
            </a:r>
            <a:r>
              <a:rPr lang="nn-NO" sz="5600" dirty="0">
                <a:solidFill>
                  <a:schemeClr val="tx1"/>
                </a:solidFill>
              </a:rPr>
              <a:t>NAR v PPC 1[2013] NSWCCA 25 at [52]</a:t>
            </a:r>
            <a:endParaRPr lang="nn-NO" sz="5600" u="sng" dirty="0">
              <a:solidFill>
                <a:schemeClr val="tx1"/>
              </a:solidFill>
              <a:hlinkClick r:id="rId3"/>
            </a:endParaRPr>
          </a:p>
          <a:p>
            <a:pPr marL="0" indent="0">
              <a:buNone/>
            </a:pPr>
            <a:endParaRPr lang="en-AU" sz="5600" dirty="0"/>
          </a:p>
        </p:txBody>
      </p:sp>
    </p:spTree>
    <p:extLst>
      <p:ext uri="{BB962C8B-B14F-4D97-AF65-F5344CB8AC3E}">
        <p14:creationId xmlns:p14="http://schemas.microsoft.com/office/powerpoint/2010/main" val="1766960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Two Different Types of Privilege</a:t>
            </a:r>
          </a:p>
        </p:txBody>
      </p:sp>
      <p:sp>
        <p:nvSpPr>
          <p:cNvPr id="3" name="Content Placeholder 2"/>
          <p:cNvSpPr>
            <a:spLocks noGrp="1"/>
          </p:cNvSpPr>
          <p:nvPr>
            <p:ph idx="1"/>
          </p:nvPr>
        </p:nvSpPr>
        <p:spPr/>
        <p:txBody>
          <a:bodyPr>
            <a:normAutofit lnSpcReduction="10000"/>
          </a:bodyPr>
          <a:lstStyle/>
          <a:p>
            <a:pPr marL="0" indent="0">
              <a:buNone/>
            </a:pPr>
            <a:endParaRPr lang="en-AU" dirty="0"/>
          </a:p>
          <a:p>
            <a:r>
              <a:rPr lang="en-AU" dirty="0">
                <a:solidFill>
                  <a:srgbClr val="FF0000"/>
                </a:solidFill>
              </a:rPr>
              <a:t>Absolute Privilege (no access to material) </a:t>
            </a:r>
            <a:r>
              <a:rPr lang="en-AU" dirty="0"/>
              <a:t>in preliminary criminal proceedings, bail applications or civil proceedings;</a:t>
            </a:r>
          </a:p>
          <a:p>
            <a:pPr marL="0" indent="0">
              <a:buNone/>
            </a:pPr>
            <a:endParaRPr lang="en-AU" dirty="0"/>
          </a:p>
          <a:p>
            <a:r>
              <a:rPr lang="en-AU" dirty="0">
                <a:solidFill>
                  <a:srgbClr val="FF0000"/>
                </a:solidFill>
              </a:rPr>
              <a:t>Qualified Privilege (access dependent upon CP’s waiver and/or Court granting leave) </a:t>
            </a:r>
            <a:r>
              <a:rPr lang="en-AU" dirty="0"/>
              <a:t>in other proceedings – DV, criminal trials and sentencing proceedings.</a:t>
            </a:r>
          </a:p>
        </p:txBody>
      </p:sp>
    </p:spTree>
    <p:extLst>
      <p:ext uri="{BB962C8B-B14F-4D97-AF65-F5344CB8AC3E}">
        <p14:creationId xmlns:p14="http://schemas.microsoft.com/office/powerpoint/2010/main" val="52043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a:latin typeface="Arial" panose="020B0604020202020204" pitchFamily="34" charset="0"/>
                <a:ea typeface="+mn-ea"/>
                <a:cs typeface="Arial" panose="020B0604020202020204" pitchFamily="34" charset="0"/>
              </a:rPr>
              <a:t>Qualified privilege</a:t>
            </a:r>
            <a:endParaRPr lang="en-AU"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556792"/>
            <a:ext cx="8075240" cy="5069160"/>
          </a:xfrm>
        </p:spPr>
        <p:txBody>
          <a:bodyPr>
            <a:noAutofit/>
          </a:bodyPr>
          <a:lstStyle/>
          <a:p>
            <a:pPr marL="0" indent="0">
              <a:buNone/>
            </a:pPr>
            <a:r>
              <a:rPr lang="en-AU" sz="2400" dirty="0"/>
              <a:t>Permission  from the Court is required to:</a:t>
            </a:r>
            <a:br>
              <a:rPr lang="en-AU" sz="2400" dirty="0"/>
            </a:br>
            <a:r>
              <a:rPr lang="en-AU" sz="2400" dirty="0"/>
              <a:t>– </a:t>
            </a:r>
            <a:r>
              <a:rPr lang="en-AU" sz="2400" u="sng" dirty="0">
                <a:solidFill>
                  <a:srgbClr val="FF0000"/>
                </a:solidFill>
              </a:rPr>
              <a:t>compel a person to produce  </a:t>
            </a:r>
            <a:r>
              <a:rPr lang="en-AU" sz="2400" dirty="0">
                <a:solidFill>
                  <a:srgbClr val="FF0000"/>
                </a:solidFill>
              </a:rPr>
              <a:t>  </a:t>
            </a:r>
          </a:p>
          <a:p>
            <a:pPr marL="0" indent="0">
              <a:buNone/>
            </a:pPr>
            <a:r>
              <a:rPr lang="en-AU" sz="2400" dirty="0"/>
              <a:t>   protected counselling communications </a:t>
            </a:r>
          </a:p>
          <a:p>
            <a:pPr marL="0" indent="0">
              <a:buNone/>
            </a:pPr>
            <a:r>
              <a:rPr lang="en-AU" sz="2400" dirty="0"/>
              <a:t>   to a court</a:t>
            </a:r>
            <a:br>
              <a:rPr lang="en-AU" sz="2400" dirty="0"/>
            </a:br>
            <a:br>
              <a:rPr lang="en-AU" sz="2400" dirty="0"/>
            </a:br>
            <a:r>
              <a:rPr lang="en-AU" sz="2400" dirty="0"/>
              <a:t>- </a:t>
            </a:r>
            <a:r>
              <a:rPr lang="en-AU" sz="2400" u="sng" dirty="0">
                <a:solidFill>
                  <a:srgbClr val="FF0000"/>
                </a:solidFill>
              </a:rPr>
              <a:t>to speak about or otherwise use</a:t>
            </a:r>
            <a:r>
              <a:rPr lang="en-AU" sz="2400" dirty="0"/>
              <a:t>, protected counselling communications in court </a:t>
            </a:r>
            <a:br>
              <a:rPr lang="en-AU" sz="2400" dirty="0"/>
            </a:br>
            <a:br>
              <a:rPr lang="en-AU" sz="2400" dirty="0"/>
            </a:br>
            <a:r>
              <a:rPr lang="en-AU" sz="2400" dirty="0"/>
              <a:t>- </a:t>
            </a:r>
            <a:r>
              <a:rPr lang="en-AU" sz="2400" u="sng" dirty="0">
                <a:solidFill>
                  <a:srgbClr val="FF0000"/>
                </a:solidFill>
              </a:rPr>
              <a:t>to make known, inspect or copy </a:t>
            </a:r>
            <a:r>
              <a:rPr lang="en-AU" sz="2400" dirty="0"/>
              <a:t>protected counselling communications in court. </a:t>
            </a:r>
            <a:br>
              <a:rPr lang="en-AU" sz="2400" dirty="0"/>
            </a:br>
            <a:br>
              <a:rPr lang="en-AU" sz="2400" dirty="0"/>
            </a:br>
            <a:r>
              <a:rPr lang="en-AU" sz="2400" dirty="0"/>
              <a:t>See s14F </a:t>
            </a:r>
            <a:r>
              <a:rPr lang="en-AU" sz="2400" i="1" dirty="0"/>
              <a:t>Evidence Act 1977.</a:t>
            </a:r>
          </a:p>
        </p:txBody>
      </p:sp>
      <p:pic>
        <p:nvPicPr>
          <p:cNvPr id="4" name="Picture 3" descr="cour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11741"/>
            <a:ext cx="2699692" cy="2478664"/>
          </a:xfrm>
          <a:prstGeom prst="rect">
            <a:avLst/>
          </a:prstGeom>
        </p:spPr>
      </p:pic>
    </p:spTree>
    <p:extLst>
      <p:ext uri="{BB962C8B-B14F-4D97-AF65-F5344CB8AC3E}">
        <p14:creationId xmlns:p14="http://schemas.microsoft.com/office/powerpoint/2010/main" val="1501775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Court’s obligation to the parties:</a:t>
            </a:r>
            <a:br>
              <a:rPr lang="en-AU" dirty="0"/>
            </a:br>
            <a:endParaRPr lang="en-AU" dirty="0"/>
          </a:p>
        </p:txBody>
      </p:sp>
      <p:sp>
        <p:nvSpPr>
          <p:cNvPr id="3" name="Content Placeholder 2"/>
          <p:cNvSpPr>
            <a:spLocks noGrp="1"/>
          </p:cNvSpPr>
          <p:nvPr>
            <p:ph idx="1"/>
          </p:nvPr>
        </p:nvSpPr>
        <p:spPr/>
        <p:txBody>
          <a:bodyPr>
            <a:normAutofit fontScale="55000" lnSpcReduction="20000"/>
          </a:bodyPr>
          <a:lstStyle/>
          <a:p>
            <a:pPr marL="0" indent="0">
              <a:buNone/>
            </a:pPr>
            <a:br>
              <a:rPr lang="en-AU" dirty="0"/>
            </a:br>
            <a:r>
              <a:rPr lang="en-AU" sz="3800" dirty="0"/>
              <a:t>If it appears to the court that a person may have grounds for:</a:t>
            </a:r>
            <a:br>
              <a:rPr lang="en-AU" sz="3800" dirty="0"/>
            </a:br>
            <a:br>
              <a:rPr lang="en-AU" sz="3800" dirty="0"/>
            </a:br>
            <a:r>
              <a:rPr lang="en-AU" sz="3800" dirty="0"/>
              <a:t>1. applying for leave  or</a:t>
            </a:r>
            <a:br>
              <a:rPr lang="en-AU" sz="3800" dirty="0"/>
            </a:br>
            <a:br>
              <a:rPr lang="en-AU" sz="3800" dirty="0"/>
            </a:br>
            <a:r>
              <a:rPr lang="en-AU" sz="3800" dirty="0"/>
              <a:t>2. objecting to the production of </a:t>
            </a:r>
            <a:br>
              <a:rPr lang="en-AU" sz="3800" dirty="0"/>
            </a:br>
            <a:r>
              <a:rPr lang="en-AU" sz="3800" dirty="0"/>
              <a:t>    a protected counselling communication</a:t>
            </a:r>
            <a:br>
              <a:rPr lang="en-AU" sz="3800" dirty="0"/>
            </a:br>
            <a:br>
              <a:rPr lang="en-AU" sz="3800" dirty="0"/>
            </a:br>
            <a:r>
              <a:rPr lang="en-AU" sz="3800" b="1" dirty="0"/>
              <a:t>then</a:t>
            </a:r>
            <a:br>
              <a:rPr lang="en-AU" sz="3800" dirty="0"/>
            </a:br>
            <a:br>
              <a:rPr lang="en-AU" sz="3800" dirty="0"/>
            </a:br>
            <a:r>
              <a:rPr lang="en-AU" sz="3800" dirty="0"/>
              <a:t>the court </a:t>
            </a:r>
            <a:r>
              <a:rPr lang="en-AU" sz="3800" b="1" u="sng" dirty="0"/>
              <a:t>must</a:t>
            </a:r>
            <a:r>
              <a:rPr lang="en-AU" sz="3800" dirty="0"/>
              <a:t> satisfy itself the person </a:t>
            </a:r>
          </a:p>
          <a:p>
            <a:pPr marL="0" indent="0">
              <a:buNone/>
            </a:pPr>
            <a:r>
              <a:rPr lang="en-AU" sz="3800" dirty="0"/>
              <a:t>is aware of their sexual assault counselling </a:t>
            </a:r>
          </a:p>
          <a:p>
            <a:pPr marL="0" indent="0">
              <a:buNone/>
            </a:pPr>
            <a:r>
              <a:rPr lang="en-AU" sz="3800" dirty="0"/>
              <a:t>privilege and has had an opportunity to </a:t>
            </a:r>
          </a:p>
          <a:p>
            <a:pPr marL="0" indent="0">
              <a:buNone/>
            </a:pPr>
            <a:r>
              <a:rPr lang="en-AU" sz="3800" dirty="0"/>
              <a:t>seek legal advice </a:t>
            </a:r>
          </a:p>
          <a:p>
            <a:pPr marL="0" indent="0">
              <a:buNone/>
            </a:pPr>
            <a:endParaRPr lang="en-AU" dirty="0"/>
          </a:p>
          <a:p>
            <a:pPr marL="0" indent="0">
              <a:buNone/>
            </a:pPr>
            <a:r>
              <a:rPr lang="en-AU" sz="2200" dirty="0"/>
              <a:t>s14K </a:t>
            </a:r>
            <a:r>
              <a:rPr lang="en-AU" sz="2200" i="1" dirty="0"/>
              <a:t>Evidence Act 1977</a:t>
            </a:r>
          </a:p>
        </p:txBody>
      </p:sp>
      <p:pic>
        <p:nvPicPr>
          <p:cNvPr id="4" name="Picture 3" descr="meeting.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3640" y="2636912"/>
            <a:ext cx="3240360" cy="3294142"/>
          </a:xfrm>
          <a:prstGeom prst="rect">
            <a:avLst/>
          </a:prstGeom>
        </p:spPr>
      </p:pic>
    </p:spTree>
    <p:extLst>
      <p:ext uri="{BB962C8B-B14F-4D97-AF65-F5344CB8AC3E}">
        <p14:creationId xmlns:p14="http://schemas.microsoft.com/office/powerpoint/2010/main" val="35694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340768"/>
            <a:ext cx="7128792" cy="3888432"/>
          </a:xfrm>
        </p:spPr>
        <p:txBody>
          <a:bodyPr>
            <a:normAutofit fontScale="25000" lnSpcReduction="20000"/>
          </a:bodyPr>
          <a:lstStyle/>
          <a:p>
            <a:pPr algn="ctr">
              <a:lnSpc>
                <a:spcPct val="170000"/>
              </a:lnSpc>
              <a:spcBef>
                <a:spcPts val="600"/>
              </a:spcBef>
              <a:spcAft>
                <a:spcPts val="600"/>
              </a:spcAft>
            </a:pPr>
            <a:r>
              <a:rPr lang="en-US" sz="6400" dirty="0"/>
              <a:t>This presentation is for community legal education purposes only. </a:t>
            </a:r>
            <a:br>
              <a:rPr lang="en-US" sz="6400" dirty="0"/>
            </a:br>
            <a:r>
              <a:rPr lang="en-US" sz="6400" dirty="0"/>
              <a:t>You may not reproduce, publish, commercially exploit or recreate the presentation or any part of the presentation. No claim is made </a:t>
            </a:r>
            <a:br>
              <a:rPr lang="en-US" sz="6400" dirty="0"/>
            </a:br>
            <a:r>
              <a:rPr lang="en-US" sz="6400" dirty="0"/>
              <a:t>as to the accuracy or authenticity of the presentation’s content. </a:t>
            </a:r>
            <a:br>
              <a:rPr lang="en-US" sz="6400" dirty="0"/>
            </a:br>
            <a:r>
              <a:rPr lang="en-US" sz="6400" dirty="0"/>
              <a:t>The presentation is provided on the basis all people accessing the </a:t>
            </a:r>
            <a:br>
              <a:rPr lang="en-US" sz="6400" dirty="0"/>
            </a:br>
            <a:r>
              <a:rPr lang="en-US" sz="6400" dirty="0"/>
              <a:t>presentation are responsible for assessing the relevance and accuracy </a:t>
            </a:r>
            <a:br>
              <a:rPr lang="en-US" sz="6400" dirty="0"/>
            </a:br>
            <a:r>
              <a:rPr lang="en-US" sz="6400" dirty="0"/>
              <a:t>of the presentation’s content.   Women’s Legal Service and Legal Aid Queensland do not accept any liability for the accuracy of the information in this presentation or any use of the information contained in the presentation.</a:t>
            </a:r>
          </a:p>
          <a:p>
            <a:pPr algn="ctr"/>
            <a:endParaRPr lang="en-US" dirty="0"/>
          </a:p>
          <a:p>
            <a:pPr algn="ctr"/>
            <a:endParaRPr lang="en-AU" dirty="0"/>
          </a:p>
        </p:txBody>
      </p:sp>
      <p:sp>
        <p:nvSpPr>
          <p:cNvPr id="4" name="Rectangle 3"/>
          <p:cNvSpPr/>
          <p:nvPr/>
        </p:nvSpPr>
        <p:spPr>
          <a:xfrm>
            <a:off x="2555776" y="5733256"/>
            <a:ext cx="230425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27" y="5839935"/>
            <a:ext cx="2016289" cy="506722"/>
          </a:xfrm>
          <a:prstGeom prst="rect">
            <a:avLst/>
          </a:prstGeom>
        </p:spPr>
      </p:pic>
    </p:spTree>
    <p:extLst>
      <p:ext uri="{BB962C8B-B14F-4D97-AF65-F5344CB8AC3E}">
        <p14:creationId xmlns:p14="http://schemas.microsoft.com/office/powerpoint/2010/main" val="866294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Leave is only granted when the court is satisfied:</a:t>
            </a:r>
            <a:br>
              <a:rPr lang="en-AU" dirty="0"/>
            </a:br>
            <a:endParaRPr lang="en-AU" dirty="0"/>
          </a:p>
        </p:txBody>
      </p:sp>
      <p:sp>
        <p:nvSpPr>
          <p:cNvPr id="3" name="Content Placeholder 2"/>
          <p:cNvSpPr>
            <a:spLocks noGrp="1"/>
          </p:cNvSpPr>
          <p:nvPr>
            <p:ph idx="1"/>
          </p:nvPr>
        </p:nvSpPr>
        <p:spPr/>
        <p:txBody>
          <a:bodyPr>
            <a:normAutofit fontScale="62500" lnSpcReduction="20000"/>
          </a:bodyPr>
          <a:lstStyle/>
          <a:p>
            <a:pPr marL="0" indent="0">
              <a:buNone/>
            </a:pPr>
            <a:r>
              <a:rPr lang="en-AU" dirty="0"/>
              <a:t>There is: </a:t>
            </a:r>
            <a:br>
              <a:rPr lang="en-AU" dirty="0"/>
            </a:br>
            <a:br>
              <a:rPr lang="en-AU" dirty="0"/>
            </a:br>
            <a:r>
              <a:rPr lang="en-AU" dirty="0"/>
              <a:t>1. </a:t>
            </a:r>
            <a:r>
              <a:rPr lang="en-AU" u="sng" dirty="0"/>
              <a:t>substantial probative value;</a:t>
            </a:r>
            <a:r>
              <a:rPr lang="en-AU" dirty="0"/>
              <a:t> and</a:t>
            </a:r>
            <a:br>
              <a:rPr lang="en-AU" dirty="0"/>
            </a:br>
            <a:br>
              <a:rPr lang="en-AU" dirty="0"/>
            </a:br>
            <a:r>
              <a:rPr lang="en-AU" dirty="0"/>
              <a:t>2. </a:t>
            </a:r>
            <a:r>
              <a:rPr lang="en-AU" u="sng" dirty="0"/>
              <a:t>other documents or evidence </a:t>
            </a:r>
            <a:r>
              <a:rPr lang="en-AU" dirty="0"/>
              <a:t>about matters      </a:t>
            </a:r>
          </a:p>
          <a:p>
            <a:pPr marL="0" indent="0">
              <a:buNone/>
            </a:pPr>
            <a:r>
              <a:rPr lang="en-AU" dirty="0"/>
              <a:t>    in the counselling notes </a:t>
            </a:r>
            <a:r>
              <a:rPr lang="en-AU" u="sng" dirty="0"/>
              <a:t>are not available;</a:t>
            </a:r>
            <a:r>
              <a:rPr lang="en-AU" dirty="0"/>
              <a:t> and</a:t>
            </a:r>
            <a:br>
              <a:rPr lang="en-AU" dirty="0"/>
            </a:br>
            <a:br>
              <a:rPr lang="en-AU" dirty="0"/>
            </a:br>
            <a:r>
              <a:rPr lang="en-AU" dirty="0"/>
              <a:t>3. the </a:t>
            </a:r>
            <a:r>
              <a:rPr lang="en-AU" u="sng" dirty="0"/>
              <a:t>public interest </a:t>
            </a:r>
            <a:r>
              <a:rPr lang="en-AU" dirty="0"/>
              <a:t>in admitting the communication </a:t>
            </a:r>
          </a:p>
          <a:p>
            <a:pPr marL="0" indent="0">
              <a:buNone/>
            </a:pPr>
            <a:r>
              <a:rPr lang="en-AU" dirty="0"/>
              <a:t>    into evidence </a:t>
            </a:r>
            <a:r>
              <a:rPr lang="en-AU" u="sng" dirty="0"/>
              <a:t>substantially</a:t>
            </a:r>
            <a:r>
              <a:rPr lang="en-AU" dirty="0"/>
              <a:t> outweighs the public </a:t>
            </a:r>
          </a:p>
          <a:p>
            <a:pPr marL="0" indent="0">
              <a:buNone/>
            </a:pPr>
            <a:r>
              <a:rPr lang="en-AU" dirty="0"/>
              <a:t>    interest in preserving confidentiality and protecting the </a:t>
            </a:r>
          </a:p>
          <a:p>
            <a:pPr marL="0" indent="0">
              <a:buNone/>
            </a:pPr>
            <a:r>
              <a:rPr lang="en-AU" dirty="0"/>
              <a:t>    counselled person from harm.</a:t>
            </a:r>
          </a:p>
          <a:p>
            <a:pPr marL="0" indent="0">
              <a:buNone/>
            </a:pPr>
            <a:endParaRPr lang="en-AU" dirty="0"/>
          </a:p>
          <a:p>
            <a:pPr marL="0" indent="0">
              <a:buNone/>
            </a:pPr>
            <a:r>
              <a:rPr lang="en-AU" dirty="0"/>
              <a:t>The court must state its reasons for granting or refusing to grant the application.</a:t>
            </a:r>
          </a:p>
          <a:p>
            <a:pPr marL="0" indent="0">
              <a:buNone/>
            </a:pPr>
            <a:endParaRPr lang="en-AU" dirty="0"/>
          </a:p>
          <a:p>
            <a:pPr marL="0" indent="0">
              <a:buNone/>
            </a:pPr>
            <a:r>
              <a:rPr lang="en-AU" sz="2400" dirty="0"/>
              <a:t>s14H </a:t>
            </a:r>
            <a:r>
              <a:rPr lang="en-AU" sz="2400" i="1" dirty="0"/>
              <a:t>Evidence Act 1977</a:t>
            </a:r>
          </a:p>
          <a:p>
            <a:pPr marL="0" indent="0">
              <a:buNone/>
            </a:pPr>
            <a:endParaRPr lang="en-AU" dirty="0"/>
          </a:p>
        </p:txBody>
      </p:sp>
    </p:spTree>
    <p:extLst>
      <p:ext uri="{BB962C8B-B14F-4D97-AF65-F5344CB8AC3E}">
        <p14:creationId xmlns:p14="http://schemas.microsoft.com/office/powerpoint/2010/main" val="1086522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fontScale="90000"/>
          </a:bodyPr>
          <a:lstStyle/>
          <a:p>
            <a:r>
              <a:rPr lang="en-AU" dirty="0"/>
              <a:t>Public Interest considerations have regard to:</a:t>
            </a:r>
          </a:p>
        </p:txBody>
      </p:sp>
      <p:sp>
        <p:nvSpPr>
          <p:cNvPr id="3" name="Content Placeholder 2"/>
          <p:cNvSpPr>
            <a:spLocks noGrp="1"/>
          </p:cNvSpPr>
          <p:nvPr>
            <p:ph idx="1"/>
          </p:nvPr>
        </p:nvSpPr>
        <p:spPr>
          <a:xfrm>
            <a:off x="457200" y="1556792"/>
            <a:ext cx="8229600" cy="4525963"/>
          </a:xfrm>
        </p:spPr>
        <p:txBody>
          <a:bodyPr>
            <a:normAutofit fontScale="70000" lnSpcReduction="20000"/>
          </a:bodyPr>
          <a:lstStyle/>
          <a:p>
            <a:pPr lvl="1">
              <a:buFont typeface="Courier New" pitchFamily="49"/>
              <a:buChar char="o"/>
            </a:pPr>
            <a:r>
              <a:rPr lang="en-AU" sz="3200" dirty="0">
                <a:latin typeface="Arial" pitchFamily="34"/>
                <a:cs typeface="Arial" pitchFamily="34"/>
              </a:rPr>
              <a:t>The need to encourage victims of sexual assault offences to seek counselling; public interest victims receiving effective counselling</a:t>
            </a:r>
          </a:p>
          <a:p>
            <a:pPr lvl="1">
              <a:buFont typeface="Courier New" pitchFamily="49"/>
              <a:buChar char="o"/>
            </a:pPr>
            <a:r>
              <a:rPr lang="en-AU" sz="3200" dirty="0">
                <a:latin typeface="Arial" pitchFamily="34"/>
                <a:cs typeface="Arial" pitchFamily="34"/>
              </a:rPr>
              <a:t>The effectiveness of counselling is likely to be dependent on maintaining the confidentiality of the counselling relationship; and disclosure of same will damage counselling relationship</a:t>
            </a:r>
          </a:p>
          <a:p>
            <a:pPr lvl="1">
              <a:buFont typeface="Courier New" pitchFamily="49"/>
              <a:buChar char="o"/>
            </a:pPr>
            <a:r>
              <a:rPr lang="en-AU" sz="3200" dirty="0">
                <a:latin typeface="Arial" pitchFamily="34"/>
                <a:cs typeface="Arial" pitchFamily="34"/>
              </a:rPr>
              <a:t>Whether disclosure of the communication is sought on the basis of a discriminatory belief or bias; </a:t>
            </a:r>
          </a:p>
          <a:p>
            <a:pPr lvl="1">
              <a:buFont typeface="Courier New" pitchFamily="49"/>
              <a:buChar char="o"/>
            </a:pPr>
            <a:r>
              <a:rPr lang="en-AU" sz="3200" dirty="0">
                <a:latin typeface="Arial" pitchFamily="34"/>
                <a:cs typeface="Arial" pitchFamily="34"/>
              </a:rPr>
              <a:t>That the disclosure of the communication is likely to infringe a reasonable expectation of privacy; </a:t>
            </a:r>
          </a:p>
          <a:p>
            <a:pPr lvl="1">
              <a:buFont typeface="Courier New" pitchFamily="49"/>
              <a:buChar char="o"/>
            </a:pPr>
            <a:r>
              <a:rPr lang="en-AU" sz="3200" dirty="0">
                <a:latin typeface="Arial" pitchFamily="34"/>
                <a:cs typeface="Arial" pitchFamily="34"/>
              </a:rPr>
              <a:t>The extent to which the communication is necessary to enable the accused person to make a full defence; </a:t>
            </a:r>
          </a:p>
          <a:p>
            <a:pPr lvl="1">
              <a:buFont typeface="Courier New" pitchFamily="49"/>
              <a:buChar char="o"/>
            </a:pPr>
            <a:r>
              <a:rPr lang="en-AU" sz="3200" dirty="0">
                <a:latin typeface="Arial" pitchFamily="34"/>
                <a:cs typeface="Arial" pitchFamily="34"/>
              </a:rPr>
              <a:t>Any other matter the court considers relevant.</a:t>
            </a:r>
          </a:p>
          <a:p>
            <a:pPr marL="0" indent="0">
              <a:buNone/>
            </a:pPr>
            <a:endParaRPr lang="en-AU" dirty="0"/>
          </a:p>
        </p:txBody>
      </p:sp>
    </p:spTree>
    <p:extLst>
      <p:ext uri="{BB962C8B-B14F-4D97-AF65-F5344CB8AC3E}">
        <p14:creationId xmlns:p14="http://schemas.microsoft.com/office/powerpoint/2010/main" val="1988099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the Court determines ‘Harm’</a:t>
            </a:r>
          </a:p>
        </p:txBody>
      </p:sp>
      <p:sp>
        <p:nvSpPr>
          <p:cNvPr id="3" name="Content Placeholder 2"/>
          <p:cNvSpPr>
            <a:spLocks noGrp="1"/>
          </p:cNvSpPr>
          <p:nvPr>
            <p:ph idx="1"/>
          </p:nvPr>
        </p:nvSpPr>
        <p:spPr>
          <a:xfrm>
            <a:off x="457200" y="1340768"/>
            <a:ext cx="8229600" cy="5184576"/>
          </a:xfrm>
        </p:spPr>
        <p:txBody>
          <a:bodyPr>
            <a:normAutofit lnSpcReduction="10000"/>
          </a:bodyPr>
          <a:lstStyle/>
          <a:p>
            <a:pPr marL="0" indent="0">
              <a:buNone/>
            </a:pPr>
            <a:r>
              <a:rPr lang="en-AU" sz="2800" dirty="0"/>
              <a:t>Victim may provide an oral or written statement to the court outlining the harm the person is likely to suffer if the application for leave is granted.  </a:t>
            </a:r>
          </a:p>
          <a:p>
            <a:pPr marL="0" indent="0">
              <a:buNone/>
            </a:pPr>
            <a:endParaRPr lang="en-AU" sz="2800" dirty="0"/>
          </a:p>
          <a:p>
            <a:r>
              <a:rPr lang="en-AU" sz="2800" dirty="0"/>
              <a:t>If an oral statement is made, this must be made in the absence of the jury and any other party.</a:t>
            </a:r>
          </a:p>
          <a:p>
            <a:r>
              <a:rPr lang="en-AU" sz="2800" dirty="0"/>
              <a:t>A written statement is only provided to the Judge. </a:t>
            </a:r>
          </a:p>
          <a:p>
            <a:pPr marL="0" indent="0">
              <a:buNone/>
            </a:pPr>
            <a:r>
              <a:rPr lang="en-AU" sz="2800" dirty="0"/>
              <a:t> </a:t>
            </a:r>
          </a:p>
          <a:p>
            <a:pPr marL="0" indent="0">
              <a:buNone/>
            </a:pPr>
            <a:r>
              <a:rPr lang="en-AU" sz="2800" dirty="0"/>
              <a:t>Harm includes: physical, emotional or psychological harm, financial loss, stress or shock and damage to reputation</a:t>
            </a:r>
            <a:r>
              <a:rPr lang="en-AU" dirty="0"/>
              <a:t>. </a:t>
            </a:r>
          </a:p>
          <a:p>
            <a:endParaRPr lang="en-AU" dirty="0"/>
          </a:p>
          <a:p>
            <a:endParaRPr lang="en-AU" dirty="0"/>
          </a:p>
        </p:txBody>
      </p:sp>
    </p:spTree>
    <p:extLst>
      <p:ext uri="{BB962C8B-B14F-4D97-AF65-F5344CB8AC3E}">
        <p14:creationId xmlns:p14="http://schemas.microsoft.com/office/powerpoint/2010/main" val="222558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4ED22-8B2B-488F-B592-FA8916698115}"/>
              </a:ext>
            </a:extLst>
          </p:cNvPr>
          <p:cNvSpPr>
            <a:spLocks noGrp="1"/>
          </p:cNvSpPr>
          <p:nvPr>
            <p:ph type="title"/>
          </p:nvPr>
        </p:nvSpPr>
        <p:spPr/>
        <p:txBody>
          <a:bodyPr>
            <a:normAutofit/>
          </a:bodyPr>
          <a:lstStyle/>
          <a:p>
            <a:pPr algn="ctr"/>
            <a:r>
              <a:rPr lang="en-AU" dirty="0"/>
              <a:t>Qld Decisions/ trends</a:t>
            </a:r>
          </a:p>
        </p:txBody>
      </p:sp>
      <p:sp>
        <p:nvSpPr>
          <p:cNvPr id="3" name="Content Placeholder 2">
            <a:extLst>
              <a:ext uri="{FF2B5EF4-FFF2-40B4-BE49-F238E27FC236}">
                <a16:creationId xmlns:a16="http://schemas.microsoft.com/office/drawing/2014/main" id="{54C8E23B-3CCC-446D-AFE5-20251221BA6F}"/>
              </a:ext>
            </a:extLst>
          </p:cNvPr>
          <p:cNvSpPr>
            <a:spLocks noGrp="1"/>
          </p:cNvSpPr>
          <p:nvPr>
            <p:ph idx="1"/>
          </p:nvPr>
        </p:nvSpPr>
        <p:spPr>
          <a:xfrm>
            <a:off x="457200" y="1052736"/>
            <a:ext cx="8229600" cy="5805264"/>
          </a:xfrm>
        </p:spPr>
        <p:txBody>
          <a:bodyPr>
            <a:normAutofit fontScale="55000" lnSpcReduction="20000"/>
          </a:bodyPr>
          <a:lstStyle/>
          <a:p>
            <a:endParaRPr lang="en-AU" i="1" dirty="0"/>
          </a:p>
          <a:p>
            <a:r>
              <a:rPr lang="en-AU" sz="2900" b="1" i="1" dirty="0">
                <a:latin typeface="Times New Roman" panose="02020603050405020304" pitchFamily="18" charset="0"/>
                <a:cs typeface="Times New Roman" panose="02020603050405020304" pitchFamily="18" charset="0"/>
              </a:rPr>
              <a:t>R v JML [2019] QDCPR 23 (</a:t>
            </a:r>
            <a:r>
              <a:rPr lang="en-AU" sz="2900" dirty="0">
                <a:latin typeface="Times New Roman" panose="02020603050405020304" pitchFamily="18" charset="0"/>
                <a:cs typeface="Times New Roman" panose="02020603050405020304" pitchFamily="18" charset="0"/>
              </a:rPr>
              <a:t>Judge </a:t>
            </a:r>
            <a:r>
              <a:rPr lang="en-AU" sz="2900" dirty="0" err="1">
                <a:latin typeface="Times New Roman" panose="02020603050405020304" pitchFamily="18" charset="0"/>
                <a:cs typeface="Times New Roman" panose="02020603050405020304" pitchFamily="18" charset="0"/>
              </a:rPr>
              <a:t>Fantin</a:t>
            </a:r>
            <a:r>
              <a:rPr lang="en-AU" sz="2900" dirty="0">
                <a:latin typeface="Times New Roman" panose="02020603050405020304" pitchFamily="18" charset="0"/>
                <a:cs typeface="Times New Roman" panose="02020603050405020304" pitchFamily="18" charset="0"/>
              </a:rPr>
              <a:t> in Cairns</a:t>
            </a:r>
            <a:r>
              <a:rPr lang="en-AU" sz="2900" i="1" dirty="0">
                <a:latin typeface="Times New Roman" panose="02020603050405020304" pitchFamily="18" charset="0"/>
                <a:cs typeface="Times New Roman" panose="02020603050405020304" pitchFamily="18" charset="0"/>
              </a:rPr>
              <a:t>) - </a:t>
            </a:r>
            <a:r>
              <a:rPr lang="en-AU" sz="2900" u="sng" dirty="0">
                <a:latin typeface="Times New Roman" panose="02020603050405020304" pitchFamily="18" charset="0"/>
                <a:cs typeface="Times New Roman" panose="02020603050405020304" pitchFamily="18" charset="0"/>
              </a:rPr>
              <a:t>Claim of privilege over counselling records upheld, </a:t>
            </a:r>
            <a:r>
              <a:rPr lang="en-AU" sz="2900" dirty="0">
                <a:latin typeface="Times New Roman" panose="02020603050405020304" pitchFamily="18" charset="0"/>
                <a:cs typeface="Times New Roman" panose="02020603050405020304" pitchFamily="18" charset="0"/>
              </a:rPr>
              <a:t>application to subpoena records dismissed. </a:t>
            </a:r>
          </a:p>
          <a:p>
            <a:endParaRPr lang="en-AU" sz="2900" dirty="0">
              <a:latin typeface="Times New Roman" panose="02020603050405020304" pitchFamily="18" charset="0"/>
              <a:cs typeface="Times New Roman" panose="02020603050405020304" pitchFamily="18" charset="0"/>
            </a:endParaRPr>
          </a:p>
          <a:p>
            <a:r>
              <a:rPr lang="en-AU" sz="2900" b="1" i="1" dirty="0">
                <a:latin typeface="Times New Roman" panose="02020603050405020304" pitchFamily="18" charset="0"/>
                <a:cs typeface="Times New Roman" panose="02020603050405020304" pitchFamily="18" charset="0"/>
              </a:rPr>
              <a:t>R v Do </a:t>
            </a:r>
            <a:r>
              <a:rPr lang="en-AU" sz="2900" b="1" dirty="0">
                <a:latin typeface="Times New Roman" panose="02020603050405020304" pitchFamily="18" charset="0"/>
                <a:cs typeface="Times New Roman" panose="02020603050405020304" pitchFamily="18" charset="0"/>
              </a:rPr>
              <a:t>[2019] QDCPR 49 </a:t>
            </a:r>
            <a:r>
              <a:rPr lang="en-AU" sz="2900" i="1" dirty="0">
                <a:latin typeface="Times New Roman" panose="02020603050405020304" pitchFamily="18" charset="0"/>
                <a:cs typeface="Times New Roman" panose="02020603050405020304" pitchFamily="18" charset="0"/>
              </a:rPr>
              <a:t>(</a:t>
            </a:r>
            <a:r>
              <a:rPr lang="en-AU" sz="2900" dirty="0">
                <a:latin typeface="Times New Roman" panose="02020603050405020304" pitchFamily="18" charset="0"/>
                <a:cs typeface="Times New Roman" panose="02020603050405020304" pitchFamily="18" charset="0"/>
              </a:rPr>
              <a:t>Judge Smith in Brisbane</a:t>
            </a:r>
            <a:r>
              <a:rPr lang="en-AU" sz="2900" i="1" dirty="0">
                <a:latin typeface="Times New Roman" panose="02020603050405020304" pitchFamily="18" charset="0"/>
                <a:cs typeface="Times New Roman" panose="02020603050405020304" pitchFamily="18" charset="0"/>
              </a:rPr>
              <a:t>) -</a:t>
            </a:r>
            <a:r>
              <a:rPr lang="en-AU" sz="2900" dirty="0">
                <a:latin typeface="Times New Roman" panose="02020603050405020304" pitchFamily="18" charset="0"/>
                <a:cs typeface="Times New Roman" panose="02020603050405020304" pitchFamily="18" charset="0"/>
              </a:rPr>
              <a:t> </a:t>
            </a:r>
            <a:r>
              <a:rPr lang="en-AU" sz="2900" u="sng" dirty="0">
                <a:latin typeface="Times New Roman" panose="02020603050405020304" pitchFamily="18" charset="0"/>
                <a:cs typeface="Times New Roman" panose="02020603050405020304" pitchFamily="18" charset="0"/>
              </a:rPr>
              <a:t>Broad definition of counselling </a:t>
            </a:r>
            <a:r>
              <a:rPr lang="en-AU" sz="2900" dirty="0">
                <a:latin typeface="Times New Roman" panose="02020603050405020304" pitchFamily="18" charset="0"/>
                <a:cs typeface="Times New Roman" panose="02020603050405020304" pitchFamily="18" charset="0"/>
              </a:rPr>
              <a:t>confirmed, leave refused for a number of health records.</a:t>
            </a:r>
          </a:p>
          <a:p>
            <a:pPr marL="342900" lvl="0" indent="-342900">
              <a:lnSpc>
                <a:spcPct val="150000"/>
              </a:lnSpc>
              <a:buSzPts val="1200"/>
              <a:buFont typeface="+mj-lt"/>
              <a:buAutoNum type="alphaLcPeriod"/>
            </a:pPr>
            <a:r>
              <a:rPr lang="en-AU" sz="2900" b="1" i="1" dirty="0">
                <a:effectLst/>
                <a:latin typeface="TimesNewRomanPS"/>
                <a:ea typeface="Times New Roman" panose="02020603050405020304" pitchFamily="18" charset="0"/>
                <a:cs typeface="Times New Roman" panose="02020603050405020304" pitchFamily="18" charset="0"/>
              </a:rPr>
              <a:t>R v CDJ</a:t>
            </a:r>
            <a:r>
              <a:rPr lang="en-AU" sz="2900" b="1" dirty="0">
                <a:effectLst/>
                <a:latin typeface="TimesNewRomanPS"/>
                <a:ea typeface="Times New Roman" panose="02020603050405020304" pitchFamily="18" charset="0"/>
                <a:cs typeface="Times New Roman" panose="02020603050405020304" pitchFamily="18" charset="0"/>
              </a:rPr>
              <a:t> [2020] QDCPR 115 </a:t>
            </a:r>
            <a:r>
              <a:rPr lang="en-AU" sz="2900" dirty="0">
                <a:effectLst/>
                <a:latin typeface="TimesNewRomanPS"/>
                <a:ea typeface="Times New Roman" panose="02020603050405020304" pitchFamily="18" charset="0"/>
                <a:cs typeface="Times New Roman" panose="02020603050405020304" pitchFamily="18" charset="0"/>
              </a:rPr>
              <a:t>(Long SC DCJ), where his Honour dismissed an application for leave and further held, </a:t>
            </a:r>
            <a:r>
              <a:rPr lang="en-AU" sz="2900" dirty="0">
                <a:latin typeface="TimesNewRomanPS"/>
                <a:ea typeface="Times New Roman" panose="02020603050405020304" pitchFamily="18" charset="0"/>
                <a:cs typeface="Times New Roman" panose="02020603050405020304" pitchFamily="18" charset="0"/>
              </a:rPr>
              <a:t>et al, </a:t>
            </a:r>
            <a:r>
              <a:rPr lang="en-AU" sz="2900" u="sng" dirty="0">
                <a:effectLst/>
                <a:latin typeface="TimesNewRomanPS"/>
                <a:ea typeface="Times New Roman" panose="02020603050405020304" pitchFamily="18" charset="0"/>
                <a:cs typeface="Times New Roman" panose="02020603050405020304" pitchFamily="18" charset="0"/>
              </a:rPr>
              <a:t>that there is only the limited context in section 14M for the court to consider the documents or evidence</a:t>
            </a:r>
            <a:r>
              <a:rPr lang="en-AU" sz="2900" dirty="0">
                <a:effectLst/>
                <a:latin typeface="TimesNewRomanPS"/>
                <a:ea typeface="Times New Roman" panose="02020603050405020304" pitchFamily="18" charset="0"/>
                <a:cs typeface="Times New Roman" panose="02020603050405020304" pitchFamily="18" charset="0"/>
              </a:rPr>
              <a:t>. His honour took a different approach to </a:t>
            </a:r>
            <a:r>
              <a:rPr lang="en-AU" sz="2900" i="1" dirty="0">
                <a:effectLst/>
                <a:latin typeface="TimesNewRomanPS"/>
                <a:ea typeface="Times New Roman" panose="02020603050405020304" pitchFamily="18" charset="0"/>
                <a:cs typeface="Times New Roman" panose="02020603050405020304" pitchFamily="18" charset="0"/>
              </a:rPr>
              <a:t>JML</a:t>
            </a:r>
            <a:r>
              <a:rPr lang="en-AU" sz="2900" dirty="0">
                <a:effectLst/>
                <a:latin typeface="TimesNewRomanPS"/>
                <a:ea typeface="Times New Roman" panose="02020603050405020304" pitchFamily="18" charset="0"/>
                <a:cs typeface="Times New Roman" panose="02020603050405020304" pitchFamily="18" charset="0"/>
              </a:rPr>
              <a:t> and </a:t>
            </a:r>
            <a:r>
              <a:rPr lang="en-AU" sz="2900" i="1" dirty="0">
                <a:effectLst/>
                <a:latin typeface="TimesNewRomanPS"/>
                <a:ea typeface="Times New Roman" panose="02020603050405020304" pitchFamily="18" charset="0"/>
                <a:cs typeface="Times New Roman" panose="02020603050405020304" pitchFamily="18" charset="0"/>
              </a:rPr>
              <a:t>DO</a:t>
            </a:r>
            <a:r>
              <a:rPr lang="en-AU" sz="2900" dirty="0">
                <a:effectLst/>
                <a:latin typeface="TimesNewRomanPS"/>
                <a:ea typeface="Times New Roman" panose="02020603050405020304" pitchFamily="18" charset="0"/>
                <a:cs typeface="Times New Roman" panose="02020603050405020304" pitchFamily="18" charset="0"/>
              </a:rPr>
              <a:t> in that he did not further consider any of the records in dismissing the application;</a:t>
            </a:r>
            <a:endParaRPr lang="en-AU" sz="2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SzPts val="1200"/>
              <a:buFont typeface="+mj-lt"/>
              <a:buAutoNum type="alphaLcPeriod"/>
            </a:pPr>
            <a:r>
              <a:rPr lang="en-AU" sz="2900" b="1" i="1" dirty="0">
                <a:effectLst/>
                <a:latin typeface="TimesNewRomanPSMT"/>
                <a:ea typeface="Times New Roman" panose="02020603050405020304" pitchFamily="18" charset="0"/>
                <a:cs typeface="Times New Roman" panose="02020603050405020304" pitchFamily="18" charset="0"/>
              </a:rPr>
              <a:t>R v Kay</a:t>
            </a:r>
            <a:r>
              <a:rPr lang="en-AU" sz="2900" b="1" dirty="0">
                <a:effectLst/>
                <a:latin typeface="TimesNewRomanPSMT"/>
                <a:ea typeface="Times New Roman" panose="02020603050405020304" pitchFamily="18" charset="0"/>
                <a:cs typeface="Times New Roman" panose="02020603050405020304" pitchFamily="18" charset="0"/>
              </a:rPr>
              <a:t> [2021] QDCPR 10 </a:t>
            </a:r>
            <a:r>
              <a:rPr lang="en-AU" sz="2900" dirty="0">
                <a:effectLst/>
                <a:latin typeface="TimesNewRomanPSMT"/>
                <a:ea typeface="Times New Roman" panose="02020603050405020304" pitchFamily="18" charset="0"/>
                <a:cs typeface="Times New Roman" panose="02020603050405020304" pitchFamily="18" charset="0"/>
              </a:rPr>
              <a:t>(Cash QC DCJ), where his Honour dismissed an application, noted the differences of opinion within the Court but agreed with Long DCJ’s approach and considered it was </a:t>
            </a:r>
            <a:r>
              <a:rPr lang="en-AU" sz="2900" u="sng" dirty="0">
                <a:effectLst/>
                <a:latin typeface="TimesNewRomanPSMT"/>
                <a:ea typeface="Times New Roman" panose="02020603050405020304" pitchFamily="18" charset="0"/>
                <a:cs typeface="Times New Roman" panose="02020603050405020304" pitchFamily="18" charset="0"/>
              </a:rPr>
              <a:t>not appropriate for the court examine the documents outside of the purpose identified in section 14M.</a:t>
            </a:r>
            <a:endParaRPr lang="en-AU" sz="29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SzPts val="1200"/>
              <a:buFont typeface="+mj-lt"/>
              <a:buAutoNum type="alphaLcPeriod"/>
            </a:pPr>
            <a:r>
              <a:rPr lang="en-AU" sz="2900" b="1" i="1" dirty="0">
                <a:effectLst/>
                <a:latin typeface="TimesNewRomanPSMT"/>
                <a:ea typeface="Times New Roman" panose="02020603050405020304" pitchFamily="18" charset="0"/>
                <a:cs typeface="Times New Roman" panose="02020603050405020304" pitchFamily="18" charset="0"/>
              </a:rPr>
              <a:t>R v LFC</a:t>
            </a:r>
            <a:r>
              <a:rPr lang="en-AU" sz="2900" b="1" dirty="0">
                <a:effectLst/>
                <a:latin typeface="TimesNewRomanPSMT"/>
                <a:ea typeface="Times New Roman" panose="02020603050405020304" pitchFamily="18" charset="0"/>
                <a:cs typeface="Times New Roman" panose="02020603050405020304" pitchFamily="18" charset="0"/>
              </a:rPr>
              <a:t> [2021] QDCPR 60 </a:t>
            </a:r>
            <a:r>
              <a:rPr lang="en-AU" sz="2900" dirty="0">
                <a:effectLst/>
                <a:latin typeface="TimesNewRomanPSMT"/>
                <a:ea typeface="Times New Roman" panose="02020603050405020304" pitchFamily="18" charset="0"/>
                <a:cs typeface="Times New Roman" panose="02020603050405020304" pitchFamily="18" charset="0"/>
              </a:rPr>
              <a:t>(Williamson QC DCJ), where his Honour confirmed that while the court should not be expected to trawl through the records in search of something helpful for the defendant, there is </a:t>
            </a:r>
            <a:r>
              <a:rPr lang="en-AU" sz="2900" u="sng" dirty="0">
                <a:effectLst/>
                <a:latin typeface="TimesNewRomanPSMT"/>
                <a:ea typeface="Times New Roman" panose="02020603050405020304" pitchFamily="18" charset="0"/>
                <a:cs typeface="Times New Roman" panose="02020603050405020304" pitchFamily="18" charset="0"/>
              </a:rPr>
              <a:t>no implied limitation </a:t>
            </a:r>
            <a:r>
              <a:rPr lang="en-AU" sz="2900" dirty="0">
                <a:effectLst/>
                <a:latin typeface="TimesNewRomanPSMT"/>
                <a:ea typeface="Times New Roman" panose="02020603050405020304" pitchFamily="18" charset="0"/>
                <a:cs typeface="Times New Roman" panose="02020603050405020304" pitchFamily="18" charset="0"/>
              </a:rPr>
              <a:t>that would prevent or prohibit a court from examining the records when considering the matters in s 14H (contrary to </a:t>
            </a:r>
            <a:r>
              <a:rPr lang="en-AU" sz="2900" i="1" dirty="0">
                <a:effectLst/>
                <a:latin typeface="TimesNewRomanPSMT"/>
                <a:ea typeface="Times New Roman" panose="02020603050405020304" pitchFamily="18" charset="0"/>
                <a:cs typeface="Times New Roman" panose="02020603050405020304" pitchFamily="18" charset="0"/>
              </a:rPr>
              <a:t>CDJ</a:t>
            </a:r>
            <a:r>
              <a:rPr lang="en-AU" sz="2900" dirty="0">
                <a:effectLst/>
                <a:latin typeface="TimesNewRomanPSMT"/>
                <a:ea typeface="Times New Roman" panose="02020603050405020304" pitchFamily="18" charset="0"/>
                <a:cs typeface="Times New Roman" panose="02020603050405020304" pitchFamily="18" charset="0"/>
              </a:rPr>
              <a:t> and </a:t>
            </a:r>
            <a:r>
              <a:rPr lang="en-AU" sz="2900" i="1" dirty="0">
                <a:effectLst/>
                <a:latin typeface="TimesNewRomanPSMT"/>
                <a:ea typeface="Times New Roman" panose="02020603050405020304" pitchFamily="18" charset="0"/>
                <a:cs typeface="Times New Roman" panose="02020603050405020304" pitchFamily="18" charset="0"/>
              </a:rPr>
              <a:t>Kay</a:t>
            </a:r>
            <a:r>
              <a:rPr lang="en-AU" sz="2900" dirty="0">
                <a:effectLst/>
                <a:latin typeface="TimesNewRomanPSMT"/>
                <a:ea typeface="Times New Roman" panose="02020603050405020304" pitchFamily="18" charset="0"/>
                <a:cs typeface="Times New Roman" panose="02020603050405020304" pitchFamily="18" charset="0"/>
              </a:rPr>
              <a:t>).</a:t>
            </a:r>
            <a:endParaRPr lang="en-AU"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900" dirty="0"/>
          </a:p>
          <a:p>
            <a:endParaRPr lang="en-AU" sz="1900" dirty="0"/>
          </a:p>
          <a:p>
            <a:pPr marL="0" indent="0">
              <a:buNone/>
            </a:pPr>
            <a:endParaRPr lang="en-AU" dirty="0"/>
          </a:p>
        </p:txBody>
      </p:sp>
    </p:spTree>
    <p:extLst>
      <p:ext uri="{BB962C8B-B14F-4D97-AF65-F5344CB8AC3E}">
        <p14:creationId xmlns:p14="http://schemas.microsoft.com/office/powerpoint/2010/main" val="322659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76FEE6-023F-4013-A2C8-A27FE4FAE7AB}"/>
              </a:ext>
            </a:extLst>
          </p:cNvPr>
          <p:cNvSpPr>
            <a:spLocks noGrp="1"/>
          </p:cNvSpPr>
          <p:nvPr>
            <p:ph idx="1"/>
          </p:nvPr>
        </p:nvSpPr>
        <p:spPr>
          <a:xfrm>
            <a:off x="457200" y="260648"/>
            <a:ext cx="8229600" cy="5865515"/>
          </a:xfrm>
        </p:spPr>
        <p:txBody>
          <a:bodyPr>
            <a:normAutofit fontScale="92500" lnSpcReduction="10000"/>
          </a:bodyPr>
          <a:lstStyle/>
          <a:p>
            <a:pPr marL="0" indent="0">
              <a:buNone/>
            </a:pPr>
            <a:r>
              <a:rPr lang="en-AU" sz="1800" i="1" u="sng" dirty="0">
                <a:effectLst/>
                <a:latin typeface="TimesNewRomanPSMT"/>
                <a:ea typeface="Times New Roman" panose="02020603050405020304" pitchFamily="18" charset="0"/>
                <a:cs typeface="Times New Roman" panose="02020603050405020304" pitchFamily="18" charset="0"/>
              </a:rPr>
              <a:t>R v MFJ </a:t>
            </a:r>
            <a:r>
              <a:rPr lang="en-AU" sz="1800" u="sng" dirty="0">
                <a:effectLst/>
                <a:latin typeface="TimesNewRomanPSMT"/>
                <a:ea typeface="Times New Roman" panose="02020603050405020304" pitchFamily="18" charset="0"/>
                <a:cs typeface="Times New Roman" panose="02020603050405020304" pitchFamily="18" charset="0"/>
              </a:rPr>
              <a:t>[2021] </a:t>
            </a:r>
            <a:r>
              <a:rPr lang="en-AU" sz="1800" u="sng" dirty="0" err="1">
                <a:effectLst/>
                <a:latin typeface="TimesNewRomanPSMT"/>
                <a:ea typeface="Times New Roman" panose="02020603050405020304" pitchFamily="18" charset="0"/>
                <a:cs typeface="Times New Roman" panose="02020603050405020304" pitchFamily="18" charset="0"/>
              </a:rPr>
              <a:t>QChC</a:t>
            </a:r>
            <a:r>
              <a:rPr lang="en-AU" sz="1800" u="sng" dirty="0">
                <a:effectLst/>
                <a:latin typeface="TimesNewRomanPSMT"/>
                <a:ea typeface="Times New Roman" panose="02020603050405020304" pitchFamily="18" charset="0"/>
                <a:cs typeface="Times New Roman" panose="02020603050405020304" pitchFamily="18" charset="0"/>
              </a:rPr>
              <a:t> 34 (Clare SC DCJ), </a:t>
            </a:r>
            <a:r>
              <a:rPr lang="en-AU" sz="1800" dirty="0">
                <a:effectLst/>
                <a:latin typeface="TimesNewRomanPSMT"/>
                <a:ea typeface="Times New Roman" panose="02020603050405020304" pitchFamily="18" charset="0"/>
                <a:cs typeface="Times New Roman" panose="02020603050405020304" pitchFamily="18" charset="0"/>
              </a:rPr>
              <a:t>where her Honour determined that the counselled person only has standing under s 14M in relation to the question of whether the material is, or is not, PCC. Her Honour also determined that where the material sought is known to be PCC, </a:t>
            </a:r>
            <a:r>
              <a:rPr lang="en-AU" sz="1800" u="sng" dirty="0">
                <a:effectLst/>
                <a:latin typeface="TimesNewRomanPSMT"/>
                <a:ea typeface="Times New Roman" panose="02020603050405020304" pitchFamily="18" charset="0"/>
                <a:cs typeface="Times New Roman" panose="02020603050405020304" pitchFamily="18" charset="0"/>
              </a:rPr>
              <a:t>the court has no power to order its production without being satisfied of all the requirements for leave in s 14H</a:t>
            </a:r>
            <a:r>
              <a:rPr lang="en-AU" sz="1800" dirty="0">
                <a:effectLst/>
                <a:latin typeface="TimesNewRomanPSMT"/>
                <a:ea typeface="Times New Roman" panose="02020603050405020304" pitchFamily="18" charset="0"/>
                <a:cs typeface="Times New Roman" panose="02020603050405020304" pitchFamily="18" charset="0"/>
              </a:rPr>
              <a:t>. </a:t>
            </a:r>
          </a:p>
          <a:p>
            <a:pPr marL="0" indent="0">
              <a:buNone/>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i="1" dirty="0"/>
              <a:t>TRKJ v Director of Public Prosecutions (Qld) &amp; </a:t>
            </a:r>
            <a:r>
              <a:rPr lang="en-AU" sz="2400" i="1" dirty="0" err="1"/>
              <a:t>Ors</a:t>
            </a:r>
            <a:r>
              <a:rPr lang="en-AU" sz="2400" i="1" dirty="0"/>
              <a:t>; Kay v Director of Public Prosecutions (Qld) &amp; </a:t>
            </a:r>
            <a:r>
              <a:rPr lang="en-AU" sz="2400" i="1" dirty="0" err="1"/>
              <a:t>Ors</a:t>
            </a:r>
            <a:r>
              <a:rPr lang="en-AU" sz="2400" dirty="0"/>
              <a:t> [2021] QSC 297</a:t>
            </a:r>
          </a:p>
          <a:p>
            <a:pPr marL="0" indent="0">
              <a:buNone/>
            </a:pPr>
            <a:r>
              <a:rPr lang="en-AU" sz="1800" dirty="0">
                <a:latin typeface="TimesNewRomanPSMT"/>
              </a:rPr>
              <a:t>Justice Applegarth of the Supreme Court, upheld the decision and procedure used by Judge Long and Judge Cash.  Furthermore, his Honour made it very clear in exploring the nature of the legislative intentions at:</a:t>
            </a:r>
          </a:p>
          <a:p>
            <a:pPr marL="0" indent="0">
              <a:buNone/>
            </a:pPr>
            <a:r>
              <a:rPr lang="en-AU" sz="1800" dirty="0">
                <a:latin typeface="TimesNewRomanPSMT"/>
              </a:rPr>
              <a:t>[196]	“What is tolerably clear, however, is that the power to inspect at the leave 	stage is not to be exercised as a matter of routine….. It should not be 	exercised to satisfy curiosity or indulge speculation that something important 	may be turned up.</a:t>
            </a:r>
          </a:p>
          <a:p>
            <a:pPr marL="0" indent="0">
              <a:buNone/>
            </a:pPr>
            <a:endParaRPr lang="en-AU" sz="1800" dirty="0">
              <a:latin typeface="TimesNewRomanPSMT"/>
            </a:endParaRPr>
          </a:p>
          <a:p>
            <a:pPr marL="0" indent="0">
              <a:buNone/>
            </a:pPr>
            <a:r>
              <a:rPr lang="en-AU" sz="1800" dirty="0">
                <a:latin typeface="TimesNewRomanPSMT"/>
              </a:rPr>
              <a:t>[197] 	 …. Division 2A enacted demanding thresholds for a person to compel 	productions, to produce, to adduce or to use a protected counselling 	communication. Routine inspection by judges of protected counselling 	communications in circumstances in which it is neither necessary nor appropriate 	to do so has the potential to weaken one of the policy objectives of the 	legislation…”</a:t>
            </a:r>
          </a:p>
          <a:p>
            <a:pPr marL="0" indent="0">
              <a:buNone/>
            </a:pPr>
            <a:endParaRPr lang="en-AU" sz="1800" dirty="0">
              <a:latin typeface="TimesNewRomanPSMT"/>
            </a:endParaRPr>
          </a:p>
        </p:txBody>
      </p:sp>
    </p:spTree>
    <p:extLst>
      <p:ext uri="{BB962C8B-B14F-4D97-AF65-F5344CB8AC3E}">
        <p14:creationId xmlns:p14="http://schemas.microsoft.com/office/powerpoint/2010/main" val="313134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Is a subpoena for ‘counselling communication’ valid?</a:t>
            </a:r>
          </a:p>
        </p:txBody>
      </p:sp>
      <p:sp>
        <p:nvSpPr>
          <p:cNvPr id="3" name="Content Placeholder 2"/>
          <p:cNvSpPr>
            <a:spLocks noGrp="1"/>
          </p:cNvSpPr>
          <p:nvPr>
            <p:ph idx="1"/>
          </p:nvPr>
        </p:nvSpPr>
        <p:spPr/>
        <p:txBody>
          <a:bodyPr>
            <a:normAutofit fontScale="77500" lnSpcReduction="20000"/>
          </a:bodyPr>
          <a:lstStyle/>
          <a:p>
            <a:pPr marL="0" indent="0">
              <a:buNone/>
            </a:pPr>
            <a:r>
              <a:rPr lang="en-AU" dirty="0"/>
              <a:t>Two reasons why a subpoena may not be valid:</a:t>
            </a:r>
            <a:br>
              <a:rPr lang="en-AU" dirty="0"/>
            </a:br>
            <a:br>
              <a:rPr lang="en-AU" dirty="0"/>
            </a:br>
            <a:r>
              <a:rPr lang="en-AU" dirty="0"/>
              <a:t>1.  The subpoena was issued too early during the case (</a:t>
            </a:r>
            <a:r>
              <a:rPr lang="en-AU" dirty="0" err="1"/>
              <a:t>ie</a:t>
            </a:r>
            <a:r>
              <a:rPr lang="en-AU" dirty="0"/>
              <a:t> prior to being committed up to a higher court and/or  for bail proceedings) or</a:t>
            </a:r>
            <a:br>
              <a:rPr lang="en-AU" dirty="0"/>
            </a:br>
            <a:br>
              <a:rPr lang="en-AU" dirty="0"/>
            </a:br>
            <a:r>
              <a:rPr lang="en-AU" dirty="0"/>
              <a:t>2.  The court did not give permission (‘leave’) for the subpoena to be issued.</a:t>
            </a:r>
            <a:br>
              <a:rPr lang="en-AU" dirty="0"/>
            </a:br>
            <a:br>
              <a:rPr lang="en-AU" dirty="0"/>
            </a:br>
            <a:r>
              <a:rPr lang="en-AU" dirty="0"/>
              <a:t>If you receive a subpoena that you think is invalid, don’t ignore it.  </a:t>
            </a:r>
            <a:br>
              <a:rPr lang="en-AU" dirty="0"/>
            </a:br>
            <a:br>
              <a:rPr lang="en-AU" dirty="0"/>
            </a:br>
            <a:r>
              <a:rPr lang="en-AU" sz="4000" dirty="0"/>
              <a:t>Contact Counselling Notes Protect services at LAQ or WLS</a:t>
            </a:r>
            <a:r>
              <a:rPr lang="en-AU" dirty="0"/>
              <a:t>.</a:t>
            </a:r>
          </a:p>
        </p:txBody>
      </p:sp>
    </p:spTree>
    <p:extLst>
      <p:ext uri="{BB962C8B-B14F-4D97-AF65-F5344CB8AC3E}">
        <p14:creationId xmlns:p14="http://schemas.microsoft.com/office/powerpoint/2010/main" val="1955698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What to do if a subpoena is valid</a:t>
            </a:r>
            <a:br>
              <a:rPr lang="en-AU" dirty="0"/>
            </a:b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a:t>If you receive a subpoena which has been issued with formal leave of the court, you need to respond.   </a:t>
            </a:r>
            <a:br>
              <a:rPr lang="en-AU" dirty="0"/>
            </a:br>
            <a:br>
              <a:rPr lang="en-AU" dirty="0"/>
            </a:br>
            <a:r>
              <a:rPr lang="en-AU" dirty="0"/>
              <a:t>Contact CNP services at LAQ or WLS for advice and information about responding to the subpoena.</a:t>
            </a:r>
            <a:br>
              <a:rPr lang="en-AU" dirty="0"/>
            </a:br>
            <a:br>
              <a:rPr lang="en-AU" dirty="0"/>
            </a:br>
            <a:r>
              <a:rPr lang="en-AU" dirty="0"/>
              <a:t>Counsellor’s also have standing, so you could have separate legal representation. </a:t>
            </a:r>
            <a:br>
              <a:rPr lang="en-AU" dirty="0"/>
            </a:br>
            <a:br>
              <a:rPr lang="en-AU" dirty="0"/>
            </a:br>
            <a:endParaRPr lang="en-AU" dirty="0"/>
          </a:p>
        </p:txBody>
      </p:sp>
    </p:spTree>
    <p:extLst>
      <p:ext uri="{BB962C8B-B14F-4D97-AF65-F5344CB8AC3E}">
        <p14:creationId xmlns:p14="http://schemas.microsoft.com/office/powerpoint/2010/main" val="3664205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616624"/>
          </a:xfrm>
        </p:spPr>
        <p:txBody>
          <a:bodyPr>
            <a:normAutofit fontScale="77500" lnSpcReduction="20000"/>
          </a:bodyPr>
          <a:lstStyle/>
          <a:p>
            <a:pPr marL="0" indent="0">
              <a:buNone/>
            </a:pPr>
            <a:r>
              <a:rPr lang="en-AU" dirty="0"/>
              <a:t>When a subpoena is valid follow these steps:</a:t>
            </a:r>
            <a:br>
              <a:rPr lang="en-AU" dirty="0"/>
            </a:br>
            <a:br>
              <a:rPr lang="en-AU" dirty="0"/>
            </a:br>
            <a:r>
              <a:rPr lang="en-AU" dirty="0"/>
              <a:t>1.  Make sure you ONLY send what is requested in the </a:t>
            </a:r>
          </a:p>
          <a:p>
            <a:pPr marL="0" indent="0">
              <a:buNone/>
            </a:pPr>
            <a:r>
              <a:rPr lang="en-AU" dirty="0"/>
              <a:t>     subpoena.</a:t>
            </a:r>
          </a:p>
          <a:p>
            <a:pPr marL="0" indent="0">
              <a:buNone/>
            </a:pPr>
            <a:br>
              <a:rPr lang="en-AU" dirty="0"/>
            </a:br>
            <a:r>
              <a:rPr lang="en-AU" dirty="0"/>
              <a:t>2.  Put privileged documents and a copy of the subpoena </a:t>
            </a:r>
          </a:p>
          <a:p>
            <a:pPr marL="0" indent="0">
              <a:buNone/>
            </a:pPr>
            <a:r>
              <a:rPr lang="en-AU" dirty="0"/>
              <a:t>     in a sealed envelope, marked “</a:t>
            </a:r>
            <a:r>
              <a:rPr lang="en-AU" b="1" dirty="0"/>
              <a:t>PRIVILEGED:  No  </a:t>
            </a:r>
          </a:p>
          <a:p>
            <a:pPr marL="0" indent="0">
              <a:buNone/>
            </a:pPr>
            <a:r>
              <a:rPr lang="en-AU" b="1" dirty="0"/>
              <a:t>     access without permission of the court</a:t>
            </a:r>
            <a:r>
              <a:rPr lang="en-AU" dirty="0"/>
              <a:t>”.</a:t>
            </a:r>
          </a:p>
          <a:p>
            <a:pPr marL="0" indent="0">
              <a:buNone/>
            </a:pPr>
            <a:endParaRPr lang="en-AU" dirty="0"/>
          </a:p>
          <a:p>
            <a:pPr marL="514350" indent="-514350">
              <a:buAutoNum type="arabicPeriod" startAt="3"/>
            </a:pPr>
            <a:r>
              <a:rPr lang="en-AU" dirty="0"/>
              <a:t>Attach a copy of the subpoena to the sealed </a:t>
            </a:r>
          </a:p>
          <a:p>
            <a:pPr marL="0" indent="0">
              <a:buNone/>
            </a:pPr>
            <a:r>
              <a:rPr lang="en-AU" dirty="0"/>
              <a:t>     envelope.</a:t>
            </a:r>
          </a:p>
          <a:p>
            <a:pPr marL="0" indent="0">
              <a:buNone/>
            </a:pPr>
            <a:br>
              <a:rPr lang="en-AU" dirty="0"/>
            </a:br>
            <a:r>
              <a:rPr lang="en-AU" dirty="0"/>
              <a:t>4.  Send a cover letter with the subpoena and sealed </a:t>
            </a:r>
          </a:p>
          <a:p>
            <a:pPr marL="0" indent="0">
              <a:buNone/>
            </a:pPr>
            <a:r>
              <a:rPr lang="en-AU" dirty="0"/>
              <a:t>     envelope.</a:t>
            </a:r>
          </a:p>
        </p:txBody>
      </p:sp>
    </p:spTree>
    <p:extLst>
      <p:ext uri="{BB962C8B-B14F-4D97-AF65-F5344CB8AC3E}">
        <p14:creationId xmlns:p14="http://schemas.microsoft.com/office/powerpoint/2010/main" val="748083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5472608" cy="5976664"/>
          </a:xfrm>
        </p:spPr>
        <p:txBody>
          <a:bodyPr>
            <a:normAutofit fontScale="62500" lnSpcReduction="20000"/>
          </a:bodyPr>
          <a:lstStyle/>
          <a:p>
            <a:pPr marL="0" indent="0">
              <a:buNone/>
            </a:pPr>
            <a:br>
              <a:rPr lang="en-AU" dirty="0"/>
            </a:br>
            <a:r>
              <a:rPr lang="en-AU" dirty="0"/>
              <a:t>“</a:t>
            </a:r>
            <a:r>
              <a:rPr lang="en-AU" i="1" dirty="0"/>
              <a:t>Dear Registrar</a:t>
            </a:r>
            <a:br>
              <a:rPr lang="en-AU" i="1" dirty="0"/>
            </a:br>
            <a:br>
              <a:rPr lang="en-AU" i="1" dirty="0"/>
            </a:br>
            <a:r>
              <a:rPr lang="en-AU" i="1" dirty="0"/>
              <a:t>We enclose documents in response to the attached subpoena. Please note that this material is subject to the Sexual Assault Communications Privilege because it contains protected counselling communications.  We  request that no access be granted to anyone without leave of the Judge (if in District Court or Magistrate, if in Magistrates Court – DV).  Kindly return the documents when they are no longer necessary in the court proceedings (or*) please destroy the documents when they are no longer necessary for the court.</a:t>
            </a:r>
            <a:br>
              <a:rPr lang="en-AU" i="1" dirty="0"/>
            </a:br>
            <a:br>
              <a:rPr lang="en-AU" i="1" dirty="0"/>
            </a:br>
            <a:r>
              <a:rPr lang="en-AU" i="1" dirty="0"/>
              <a:t>Kind regards</a:t>
            </a:r>
            <a:br>
              <a:rPr lang="en-AU" i="1" dirty="0"/>
            </a:br>
            <a:br>
              <a:rPr lang="en-AU" i="1" dirty="0"/>
            </a:br>
            <a:r>
              <a:rPr lang="en-AU" i="1" dirty="0"/>
              <a:t>J J Cale</a:t>
            </a:r>
            <a:br>
              <a:rPr lang="en-AU" i="1" dirty="0"/>
            </a:br>
            <a:r>
              <a:rPr lang="en-AU" i="1" dirty="0"/>
              <a:t>Psychologist</a:t>
            </a:r>
            <a:r>
              <a:rPr lang="en-AU" dirty="0"/>
              <a:t>”</a:t>
            </a:r>
            <a:br>
              <a:rPr lang="en-AU" dirty="0"/>
            </a:br>
            <a:endParaRPr lang="en-AU" dirty="0"/>
          </a:p>
          <a:p>
            <a:pPr marL="0" indent="0">
              <a:buNone/>
            </a:pPr>
            <a:r>
              <a:rPr lang="en-AU" dirty="0"/>
              <a:t>*please choose your preferred option.</a:t>
            </a:r>
          </a:p>
        </p:txBody>
      </p:sp>
      <p:pic>
        <p:nvPicPr>
          <p:cNvPr id="2" name="Picture 1" descr="letter.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2204864"/>
            <a:ext cx="2601392" cy="2621756"/>
          </a:xfrm>
          <a:prstGeom prst="rect">
            <a:avLst/>
          </a:prstGeom>
        </p:spPr>
      </p:pic>
    </p:spTree>
    <p:extLst>
      <p:ext uri="{BB962C8B-B14F-4D97-AF65-F5344CB8AC3E}">
        <p14:creationId xmlns:p14="http://schemas.microsoft.com/office/powerpoint/2010/main" val="2751118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Initial steps when served with </a:t>
            </a:r>
            <a:br>
              <a:rPr lang="en-AU" dirty="0"/>
            </a:br>
            <a:r>
              <a:rPr lang="en-AU" dirty="0"/>
              <a:t>a subpoena</a:t>
            </a:r>
            <a:br>
              <a:rPr lang="en-AU" dirty="0"/>
            </a:br>
            <a:endParaRPr lang="en-AU" dirty="0"/>
          </a:p>
        </p:txBody>
      </p:sp>
      <p:sp>
        <p:nvSpPr>
          <p:cNvPr id="3" name="Content Placeholder 2"/>
          <p:cNvSpPr>
            <a:spLocks noGrp="1"/>
          </p:cNvSpPr>
          <p:nvPr>
            <p:ph idx="1"/>
          </p:nvPr>
        </p:nvSpPr>
        <p:spPr>
          <a:xfrm>
            <a:off x="395536" y="1628800"/>
            <a:ext cx="8229600" cy="4525963"/>
          </a:xfrm>
        </p:spPr>
        <p:txBody>
          <a:bodyPr>
            <a:normAutofit fontScale="62500" lnSpcReduction="20000"/>
          </a:bodyPr>
          <a:lstStyle/>
          <a:p>
            <a:pPr marL="0" indent="0">
              <a:buNone/>
            </a:pPr>
            <a:br>
              <a:rPr lang="en-AU" dirty="0"/>
            </a:br>
            <a:r>
              <a:rPr lang="en-AU" dirty="0"/>
              <a:t>Here is a list of things you need to check when you are served with </a:t>
            </a:r>
            <a:br>
              <a:rPr lang="en-AU" dirty="0"/>
            </a:br>
            <a:r>
              <a:rPr lang="en-AU" dirty="0"/>
              <a:t>a subpoena:</a:t>
            </a:r>
          </a:p>
          <a:p>
            <a:pPr marL="0" indent="0">
              <a:buNone/>
            </a:pPr>
            <a:br>
              <a:rPr lang="en-AU" dirty="0"/>
            </a:br>
            <a:r>
              <a:rPr lang="en-AU" dirty="0"/>
              <a:t>1. Which court has the subpoena been issued from?</a:t>
            </a:r>
            <a:br>
              <a:rPr lang="en-AU" dirty="0"/>
            </a:br>
            <a:r>
              <a:rPr lang="en-AU" dirty="0"/>
              <a:t>2. Who is the subpoena addressed to?</a:t>
            </a:r>
            <a:br>
              <a:rPr lang="en-AU" dirty="0"/>
            </a:br>
            <a:r>
              <a:rPr lang="en-AU" dirty="0"/>
              <a:t>3. Who is asking for the material or attendance at court?</a:t>
            </a:r>
            <a:br>
              <a:rPr lang="en-AU" dirty="0"/>
            </a:br>
            <a:r>
              <a:rPr lang="en-AU" dirty="0"/>
              <a:t>4. What is the subpoena asking for?</a:t>
            </a:r>
            <a:br>
              <a:rPr lang="en-AU" dirty="0"/>
            </a:br>
            <a:r>
              <a:rPr lang="en-AU" dirty="0"/>
              <a:t>5. When do you have to provide the documents or go to court?</a:t>
            </a:r>
            <a:br>
              <a:rPr lang="en-AU" dirty="0"/>
            </a:br>
            <a:r>
              <a:rPr lang="en-AU" dirty="0"/>
              <a:t>6. Do you have the information that you are being asked to produce?</a:t>
            </a:r>
            <a:br>
              <a:rPr lang="en-AU" dirty="0"/>
            </a:br>
            <a:r>
              <a:rPr lang="en-AU" dirty="0"/>
              <a:t>7. Does the subpoena comply with the formalities?</a:t>
            </a:r>
            <a:br>
              <a:rPr lang="en-AU" dirty="0"/>
            </a:br>
            <a:r>
              <a:rPr lang="en-AU" dirty="0"/>
              <a:t>8. Do you need to contact your client?</a:t>
            </a:r>
            <a:br>
              <a:rPr lang="en-AU" dirty="0"/>
            </a:br>
            <a:r>
              <a:rPr lang="en-AU" dirty="0"/>
              <a:t>9. Could the information be ‘privileged’? </a:t>
            </a:r>
            <a:br>
              <a:rPr lang="en-AU" dirty="0"/>
            </a:br>
            <a:r>
              <a:rPr lang="en-AU" dirty="0"/>
              <a:t>10.Does the Sexual Assault Communications Privilege (SACP) apply?</a:t>
            </a:r>
            <a:br>
              <a:rPr lang="en-AU" dirty="0"/>
            </a:br>
            <a:br>
              <a:rPr lang="en-AU" dirty="0"/>
            </a:br>
            <a:r>
              <a:rPr lang="en-AU" dirty="0"/>
              <a:t>Always contact the Counselling Notes Protect service if you are unclear about the answers to any of these questions. </a:t>
            </a:r>
          </a:p>
        </p:txBody>
      </p:sp>
    </p:spTree>
    <p:extLst>
      <p:ext uri="{BB962C8B-B14F-4D97-AF65-F5344CB8AC3E}">
        <p14:creationId xmlns:p14="http://schemas.microsoft.com/office/powerpoint/2010/main" val="140550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Overview</a:t>
            </a: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marL="0" indent="0">
              <a:buNone/>
            </a:pPr>
            <a:endParaRPr lang="en-AU" sz="2000" dirty="0"/>
          </a:p>
          <a:p>
            <a:pPr marL="0" indent="0">
              <a:buNone/>
            </a:pPr>
            <a:r>
              <a:rPr lang="en-AU" sz="2000" dirty="0"/>
              <a:t>1. History of legislative reform/ QLD Legislation.</a:t>
            </a:r>
          </a:p>
          <a:p>
            <a:pPr marL="0" indent="0">
              <a:buNone/>
            </a:pPr>
            <a:r>
              <a:rPr lang="en-AU" sz="2000" dirty="0"/>
              <a:t>2. Legal Definitions:</a:t>
            </a:r>
          </a:p>
          <a:p>
            <a:pPr lvl="1"/>
            <a:r>
              <a:rPr lang="en-AU" sz="1600" dirty="0"/>
              <a:t>Protected Counselling Communication.</a:t>
            </a:r>
          </a:p>
          <a:p>
            <a:pPr lvl="1"/>
            <a:r>
              <a:rPr lang="en-AU" sz="1600" dirty="0"/>
              <a:t>Counselling;</a:t>
            </a:r>
          </a:p>
          <a:p>
            <a:pPr lvl="1"/>
            <a:r>
              <a:rPr lang="en-AU" sz="1600" dirty="0"/>
              <a:t>Counsellor;</a:t>
            </a:r>
          </a:p>
          <a:p>
            <a:pPr lvl="1"/>
            <a:r>
              <a:rPr lang="en-AU" sz="1600" dirty="0"/>
              <a:t>Counselled person</a:t>
            </a:r>
          </a:p>
          <a:p>
            <a:pPr marL="0" indent="0">
              <a:buNone/>
            </a:pPr>
            <a:r>
              <a:rPr lang="en-AU" sz="2000" dirty="0"/>
              <a:t>3. Whose records might be ‘protected counselling communications’?</a:t>
            </a:r>
          </a:p>
          <a:p>
            <a:pPr marL="0" indent="0">
              <a:buNone/>
            </a:pPr>
            <a:r>
              <a:rPr lang="en-AU" sz="2000" dirty="0"/>
              <a:t>4.  What is a subpoena?</a:t>
            </a:r>
          </a:p>
          <a:p>
            <a:pPr marL="0" indent="0">
              <a:buNone/>
            </a:pPr>
            <a:r>
              <a:rPr lang="en-AU" sz="2000" dirty="0"/>
              <a:t>5. Prosecution Disclosure Obligations</a:t>
            </a:r>
          </a:p>
          <a:p>
            <a:pPr marL="0" indent="0">
              <a:buNone/>
            </a:pPr>
            <a:r>
              <a:rPr lang="en-AU" sz="2000" dirty="0"/>
              <a:t>6. Types of privilege – Absolute and Qualified.</a:t>
            </a:r>
          </a:p>
          <a:p>
            <a:pPr marL="0" indent="0">
              <a:buNone/>
            </a:pPr>
            <a:r>
              <a:rPr lang="en-AU" sz="2000" dirty="0"/>
              <a:t>7. Prosecutions and Courts obligation.</a:t>
            </a:r>
          </a:p>
          <a:p>
            <a:pPr marL="0" indent="0">
              <a:buNone/>
            </a:pPr>
            <a:r>
              <a:rPr lang="en-AU" sz="2000" dirty="0"/>
              <a:t>8. Waiver of Privilege.</a:t>
            </a:r>
          </a:p>
          <a:p>
            <a:pPr marL="457200" indent="-457200">
              <a:buAutoNum type="arabicPeriod" startAt="8"/>
            </a:pPr>
            <a:r>
              <a:rPr lang="en-AU" sz="2000" dirty="0"/>
              <a:t>Conditions for granting leave – 14H tests.</a:t>
            </a:r>
          </a:p>
          <a:p>
            <a:pPr marL="457200" indent="-457200">
              <a:buAutoNum type="arabicPeriod" startAt="8"/>
            </a:pPr>
            <a:r>
              <a:rPr lang="en-AU" sz="2000" dirty="0"/>
              <a:t>Qld Case law – decisions and trends.</a:t>
            </a:r>
          </a:p>
          <a:p>
            <a:pPr marL="457200" indent="-457200">
              <a:buAutoNum type="arabicPeriod" startAt="8"/>
            </a:pPr>
            <a:r>
              <a:rPr lang="en-AU" sz="2000" dirty="0"/>
              <a:t>CNP service</a:t>
            </a:r>
          </a:p>
        </p:txBody>
      </p:sp>
    </p:spTree>
    <p:extLst>
      <p:ext uri="{BB962C8B-B14F-4D97-AF65-F5344CB8AC3E}">
        <p14:creationId xmlns:p14="http://schemas.microsoft.com/office/powerpoint/2010/main" val="730090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br>
              <a:rPr lang="en-AU" dirty="0"/>
            </a:br>
            <a:r>
              <a:rPr lang="en-AU" dirty="0"/>
              <a:t>Develop guidelines for files and records that is “subpoena” friendly in your organisation</a:t>
            </a:r>
            <a:br>
              <a:rPr lang="en-AU" dirty="0"/>
            </a:br>
            <a:endParaRPr lang="en-AU" dirty="0"/>
          </a:p>
        </p:txBody>
      </p:sp>
      <p:sp>
        <p:nvSpPr>
          <p:cNvPr id="3" name="Content Placeholder 2"/>
          <p:cNvSpPr>
            <a:spLocks noGrp="1"/>
          </p:cNvSpPr>
          <p:nvPr>
            <p:ph idx="1"/>
          </p:nvPr>
        </p:nvSpPr>
        <p:spPr>
          <a:xfrm>
            <a:off x="424137" y="2332037"/>
            <a:ext cx="8229600" cy="4525963"/>
          </a:xfrm>
        </p:spPr>
        <p:txBody>
          <a:bodyPr>
            <a:normAutofit fontScale="47500" lnSpcReduction="20000"/>
          </a:bodyPr>
          <a:lstStyle/>
          <a:p>
            <a:pPr marL="0" indent="0">
              <a:buNone/>
            </a:pPr>
            <a:r>
              <a:rPr lang="en-AU" dirty="0"/>
              <a:t>1. File notes should be: specific, factual, written at the time you are with client or as soon as     </a:t>
            </a:r>
          </a:p>
          <a:p>
            <a:pPr marL="0" indent="0">
              <a:buNone/>
            </a:pPr>
            <a:r>
              <a:rPr lang="en-AU" dirty="0"/>
              <a:t>    possible after, accurate.</a:t>
            </a:r>
            <a:br>
              <a:rPr lang="en-AU" dirty="0"/>
            </a:br>
            <a:br>
              <a:rPr lang="en-AU" dirty="0"/>
            </a:br>
            <a:r>
              <a:rPr lang="en-AU" dirty="0"/>
              <a:t>2.  File notes should include date, the name of the client, your name, your position title, and </a:t>
            </a:r>
          </a:p>
          <a:p>
            <a:pPr marL="0" indent="0">
              <a:buNone/>
            </a:pPr>
            <a:r>
              <a:rPr lang="en-AU" dirty="0"/>
              <a:t>     your signature.</a:t>
            </a:r>
            <a:br>
              <a:rPr lang="en-AU" dirty="0"/>
            </a:br>
            <a:br>
              <a:rPr lang="en-AU" dirty="0"/>
            </a:br>
            <a:r>
              <a:rPr lang="en-AU" dirty="0"/>
              <a:t>3.  File notes should not include your opinion (unless you also include what you saw/ heard/ </a:t>
            </a:r>
          </a:p>
          <a:p>
            <a:pPr marL="0" indent="0">
              <a:buNone/>
            </a:pPr>
            <a:r>
              <a:rPr lang="en-AU" dirty="0"/>
              <a:t>     smelt/ tasted) upon which your opinion is based.</a:t>
            </a:r>
            <a:br>
              <a:rPr lang="en-AU" dirty="0"/>
            </a:br>
            <a:br>
              <a:rPr lang="en-AU" dirty="0"/>
            </a:br>
            <a:r>
              <a:rPr lang="en-AU" dirty="0"/>
              <a:t>4.  File notes should not include diagnosis you are not qualified to make.</a:t>
            </a:r>
            <a:br>
              <a:rPr lang="en-AU" dirty="0"/>
            </a:br>
            <a:br>
              <a:rPr lang="en-AU" dirty="0"/>
            </a:br>
            <a:r>
              <a:rPr lang="en-AU" dirty="0"/>
              <a:t>5.  Do not include quotation marks in your records.</a:t>
            </a:r>
          </a:p>
          <a:p>
            <a:pPr marL="0" indent="0">
              <a:buNone/>
            </a:pPr>
            <a:br>
              <a:rPr lang="en-AU" dirty="0"/>
            </a:br>
            <a:r>
              <a:rPr lang="en-AU" dirty="0"/>
              <a:t>6   Keep separate records for clients who attend together, eg. child and mother separate files.</a:t>
            </a:r>
            <a:br>
              <a:rPr lang="en-AU" dirty="0"/>
            </a:br>
            <a:br>
              <a:rPr lang="en-AU" dirty="0"/>
            </a:br>
            <a:r>
              <a:rPr lang="en-AU" dirty="0"/>
              <a:t>7. File management to flag clinical/ therapeutic/ or case notes with some sort of warning – </a:t>
            </a:r>
          </a:p>
          <a:p>
            <a:pPr marL="0" indent="0">
              <a:buNone/>
            </a:pPr>
            <a:r>
              <a:rPr lang="en-AU" dirty="0"/>
              <a:t>    stamp/ hand writing (eg “Warning: these records may be privileged.  Do not release without </a:t>
            </a:r>
          </a:p>
          <a:p>
            <a:pPr marL="0" indent="0">
              <a:buNone/>
            </a:pPr>
            <a:r>
              <a:rPr lang="en-AU" dirty="0"/>
              <a:t>    legal advice” written on the file).</a:t>
            </a:r>
          </a:p>
          <a:p>
            <a:pPr marL="0" indent="0">
              <a:buNone/>
            </a:pPr>
            <a:r>
              <a:rPr lang="en-AU" dirty="0"/>
              <a:t>8. Show the client what you have written if you have written any details about sexual offences.</a:t>
            </a:r>
            <a:br>
              <a:rPr lang="en-AU" dirty="0"/>
            </a:br>
            <a:endParaRPr lang="en-AU" dirty="0"/>
          </a:p>
        </p:txBody>
      </p:sp>
    </p:spTree>
    <p:extLst>
      <p:ext uri="{BB962C8B-B14F-4D97-AF65-F5344CB8AC3E}">
        <p14:creationId xmlns:p14="http://schemas.microsoft.com/office/powerpoint/2010/main" val="4046545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br>
              <a:rPr lang="en-AU" dirty="0"/>
            </a:br>
            <a:r>
              <a:rPr lang="en-AU" dirty="0"/>
              <a:t>Policy: records and file management should be made with the following in mind</a:t>
            </a:r>
            <a:br>
              <a:rPr lang="en-AU" dirty="0"/>
            </a:br>
            <a:endParaRPr lang="en-AU" dirty="0"/>
          </a:p>
        </p:txBody>
      </p:sp>
      <p:sp>
        <p:nvSpPr>
          <p:cNvPr id="3" name="Content Placeholder 2"/>
          <p:cNvSpPr>
            <a:spLocks noGrp="1"/>
          </p:cNvSpPr>
          <p:nvPr>
            <p:ph idx="1"/>
          </p:nvPr>
        </p:nvSpPr>
        <p:spPr>
          <a:xfrm>
            <a:off x="457200" y="2204864"/>
            <a:ext cx="8229600" cy="4525963"/>
          </a:xfrm>
        </p:spPr>
        <p:txBody>
          <a:bodyPr>
            <a:normAutofit fontScale="70000" lnSpcReduction="20000"/>
          </a:bodyPr>
          <a:lstStyle/>
          <a:p>
            <a:pPr marL="0" indent="0">
              <a:buNone/>
            </a:pPr>
            <a:r>
              <a:rPr lang="en-AU" dirty="0"/>
              <a:t>Defence:</a:t>
            </a:r>
            <a:br>
              <a:rPr lang="en-AU" dirty="0"/>
            </a:br>
            <a:r>
              <a:rPr lang="en-AU" dirty="0"/>
              <a:t>1.  prior inconsistent statement</a:t>
            </a:r>
            <a:br>
              <a:rPr lang="en-AU" dirty="0"/>
            </a:br>
            <a:r>
              <a:rPr lang="en-AU" dirty="0"/>
              <a:t>2.  background information about the victim</a:t>
            </a:r>
            <a:br>
              <a:rPr lang="en-AU" dirty="0"/>
            </a:br>
            <a:r>
              <a:rPr lang="en-AU" dirty="0"/>
              <a:t>3.  physical description of the accused</a:t>
            </a:r>
            <a:br>
              <a:rPr lang="en-AU" dirty="0"/>
            </a:br>
            <a:r>
              <a:rPr lang="en-AU" dirty="0"/>
              <a:t>4.  the time of the alleged sexual assault</a:t>
            </a:r>
            <a:br>
              <a:rPr lang="en-AU" dirty="0"/>
            </a:br>
            <a:r>
              <a:rPr lang="en-AU" dirty="0"/>
              <a:t>5.  anything that suggests the victim consented</a:t>
            </a:r>
            <a:br>
              <a:rPr lang="en-AU" dirty="0"/>
            </a:br>
            <a:r>
              <a:rPr lang="en-AU" dirty="0"/>
              <a:t>6.  indications that the victim has a motive to lie</a:t>
            </a:r>
            <a:br>
              <a:rPr lang="en-AU" dirty="0"/>
            </a:br>
            <a:r>
              <a:rPr lang="en-AU" dirty="0"/>
              <a:t>7.  the victim’s state of mind before and after the alleged assault  </a:t>
            </a:r>
          </a:p>
          <a:p>
            <a:pPr marL="0" indent="0">
              <a:buNone/>
            </a:pPr>
            <a:r>
              <a:rPr lang="en-AU" dirty="0"/>
              <a:t>     and at the time of reporting</a:t>
            </a:r>
            <a:br>
              <a:rPr lang="en-AU" dirty="0"/>
            </a:br>
            <a:r>
              <a:rPr lang="en-AU" dirty="0"/>
              <a:t>8.  suggestions that the counsellor may have put ideas into the </a:t>
            </a:r>
          </a:p>
          <a:p>
            <a:pPr marL="0" indent="0">
              <a:buNone/>
            </a:pPr>
            <a:r>
              <a:rPr lang="en-AU" dirty="0"/>
              <a:t>     victim’s head</a:t>
            </a:r>
            <a:br>
              <a:rPr lang="en-AU" dirty="0"/>
            </a:br>
            <a:r>
              <a:rPr lang="en-AU" dirty="0"/>
              <a:t>9.  anything that may challenge the credibility of the victim or that </a:t>
            </a:r>
          </a:p>
          <a:p>
            <a:pPr marL="0" indent="0">
              <a:buNone/>
            </a:pPr>
            <a:r>
              <a:rPr lang="en-AU" dirty="0"/>
              <a:t>     may suggest that the victim’s complaint is unreliable (mental </a:t>
            </a:r>
          </a:p>
          <a:p>
            <a:pPr marL="0" indent="0">
              <a:buNone/>
            </a:pPr>
            <a:r>
              <a:rPr lang="en-AU" dirty="0"/>
              <a:t>     health, drugs &amp; alcohol, taking medication).</a:t>
            </a:r>
          </a:p>
        </p:txBody>
      </p:sp>
    </p:spTree>
    <p:extLst>
      <p:ext uri="{BB962C8B-B14F-4D97-AF65-F5344CB8AC3E}">
        <p14:creationId xmlns:p14="http://schemas.microsoft.com/office/powerpoint/2010/main" val="330852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Organisation’s policy on responding to subpoenas</a:t>
            </a:r>
            <a:br>
              <a:rPr lang="en-AU" dirty="0"/>
            </a:b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br>
              <a:rPr lang="en-AU" dirty="0"/>
            </a:br>
            <a:r>
              <a:rPr lang="en-AU" dirty="0"/>
              <a:t>- Develop a policy for your organisation on “</a:t>
            </a:r>
            <a:r>
              <a:rPr lang="en-AU" i="1" dirty="0"/>
              <a:t>What to do if you are served with a subpoena</a:t>
            </a:r>
            <a:r>
              <a:rPr lang="en-AU" dirty="0"/>
              <a:t>” and ensure all staff are familiar with this policy – they should be informed by suggestions above.</a:t>
            </a:r>
            <a:br>
              <a:rPr lang="en-AU" dirty="0"/>
            </a:br>
            <a:r>
              <a:rPr lang="en-AU" dirty="0"/>
              <a:t> </a:t>
            </a:r>
            <a:br>
              <a:rPr lang="en-AU" dirty="0"/>
            </a:br>
            <a:r>
              <a:rPr lang="en-AU" dirty="0"/>
              <a:t>- Nominate a senior staff member who has authority to release client records, and an alternative person if they are unavailable. Provide them with training.   </a:t>
            </a:r>
            <a:br>
              <a:rPr lang="en-AU" dirty="0"/>
            </a:br>
            <a:br>
              <a:rPr lang="en-AU" dirty="0"/>
            </a:br>
            <a:r>
              <a:rPr lang="en-AU" dirty="0"/>
              <a:t>- Use LAQ and WLS – Counselling Notes Protect - Sexual Assault Counselling Privilege Legal Service.</a:t>
            </a:r>
          </a:p>
        </p:txBody>
      </p:sp>
    </p:spTree>
    <p:extLst>
      <p:ext uri="{BB962C8B-B14F-4D97-AF65-F5344CB8AC3E}">
        <p14:creationId xmlns:p14="http://schemas.microsoft.com/office/powerpoint/2010/main" val="2732853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dirty="0"/>
            </a:br>
            <a:r>
              <a:rPr lang="en-AU" dirty="0"/>
              <a:t>What is the Counselling Notes Protect Service?</a:t>
            </a:r>
            <a:br>
              <a:rPr lang="en-AU" dirty="0"/>
            </a:br>
            <a:endParaRPr lang="en-AU" dirty="0"/>
          </a:p>
        </p:txBody>
      </p:sp>
      <p:sp>
        <p:nvSpPr>
          <p:cNvPr id="3" name="Content Placeholder 2"/>
          <p:cNvSpPr>
            <a:spLocks noGrp="1"/>
          </p:cNvSpPr>
          <p:nvPr>
            <p:ph idx="1"/>
          </p:nvPr>
        </p:nvSpPr>
        <p:spPr>
          <a:xfrm>
            <a:off x="457200" y="1600200"/>
            <a:ext cx="8229600" cy="4709120"/>
          </a:xfrm>
        </p:spPr>
        <p:txBody>
          <a:bodyPr>
            <a:noAutofit/>
          </a:bodyPr>
          <a:lstStyle/>
          <a:p>
            <a:pPr marL="0" indent="0">
              <a:buNone/>
            </a:pPr>
            <a:r>
              <a:rPr lang="en-AU" sz="2400" dirty="0"/>
              <a:t>The CNP is a state wide service created to provide legal advice and representation to victim/survivors of sexual assault offences who want to protect their counselling records.</a:t>
            </a:r>
          </a:p>
          <a:p>
            <a:pPr marL="0" indent="0">
              <a:buNone/>
            </a:pPr>
            <a:r>
              <a:rPr lang="en-AU" sz="2400" dirty="0"/>
              <a:t>The service has two full time solicitors located at:</a:t>
            </a:r>
          </a:p>
          <a:p>
            <a:pPr lvl="1"/>
            <a:r>
              <a:rPr lang="en-AU" sz="2400" b="1" u="sng" dirty="0"/>
              <a:t>Legal Aid Queensland (Brisbane)</a:t>
            </a:r>
            <a:r>
              <a:rPr lang="en-AU" sz="2400" b="1" dirty="0"/>
              <a:t>– Helpline number is 1300 267 762, state wide number.</a:t>
            </a:r>
          </a:p>
          <a:p>
            <a:pPr lvl="1"/>
            <a:r>
              <a:rPr lang="en-AU" sz="2400" b="1" u="sng" dirty="0"/>
              <a:t>Women’s Legal Service (Brisbane) </a:t>
            </a:r>
            <a:r>
              <a:rPr lang="en-AU" sz="2400" b="1" dirty="0"/>
              <a:t>– Helpline number is 1800 957 957 (1800 WLS WLS), state wide number.</a:t>
            </a:r>
          </a:p>
        </p:txBody>
      </p:sp>
      <p:pic>
        <p:nvPicPr>
          <p:cNvPr id="4" name="Picture 3" descr="265667.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5555777"/>
            <a:ext cx="2125063" cy="936105"/>
          </a:xfrm>
          <a:prstGeom prst="rect">
            <a:avLst/>
          </a:prstGeom>
        </p:spPr>
      </p:pic>
    </p:spTree>
    <p:extLst>
      <p:ext uri="{BB962C8B-B14F-4D97-AF65-F5344CB8AC3E}">
        <p14:creationId xmlns:p14="http://schemas.microsoft.com/office/powerpoint/2010/main" val="159632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normAutofit fontScale="90000"/>
          </a:bodyPr>
          <a:lstStyle/>
          <a:p>
            <a:br>
              <a:rPr lang="en-AU" dirty="0"/>
            </a:br>
            <a:r>
              <a:rPr lang="en-AU" dirty="0"/>
              <a:t>What is the Counselling Notes Protect Service, cont.?</a:t>
            </a:r>
            <a:br>
              <a:rPr lang="en-AU" dirty="0"/>
            </a:br>
            <a:endParaRPr lang="en-AU" dirty="0"/>
          </a:p>
        </p:txBody>
      </p:sp>
      <p:sp>
        <p:nvSpPr>
          <p:cNvPr id="3" name="Content Placeholder 2"/>
          <p:cNvSpPr>
            <a:spLocks noGrp="1"/>
          </p:cNvSpPr>
          <p:nvPr>
            <p:ph idx="1"/>
          </p:nvPr>
        </p:nvSpPr>
        <p:spPr/>
        <p:txBody>
          <a:bodyPr>
            <a:normAutofit fontScale="62500" lnSpcReduction="20000"/>
          </a:bodyPr>
          <a:lstStyle/>
          <a:p>
            <a:pPr marL="57150" indent="0">
              <a:buNone/>
            </a:pPr>
            <a:br>
              <a:rPr lang="en-AU" sz="2800" b="1" dirty="0"/>
            </a:br>
            <a:r>
              <a:rPr lang="en-AU" sz="2800" b="1" dirty="0"/>
              <a:t>For sexual assault victims and their counselling communications we provide free:</a:t>
            </a:r>
          </a:p>
          <a:p>
            <a:pPr lvl="1"/>
            <a:r>
              <a:rPr lang="en-AU" b="1" dirty="0"/>
              <a:t>legal advice;</a:t>
            </a:r>
          </a:p>
          <a:p>
            <a:pPr lvl="1"/>
            <a:r>
              <a:rPr lang="en-AU" b="1" dirty="0"/>
              <a:t>task assistance; and  </a:t>
            </a:r>
          </a:p>
          <a:p>
            <a:pPr lvl="1"/>
            <a:r>
              <a:rPr lang="en-AU" b="1" dirty="0"/>
              <a:t>court representation</a:t>
            </a:r>
          </a:p>
          <a:p>
            <a:pPr marL="457200" lvl="1" indent="0">
              <a:buNone/>
            </a:pPr>
            <a:endParaRPr lang="en-AU" b="1" dirty="0"/>
          </a:p>
          <a:p>
            <a:pPr marL="0" indent="0">
              <a:buNone/>
            </a:pPr>
            <a:r>
              <a:rPr lang="en-AU" sz="2800" b="1" dirty="0"/>
              <a:t>For sexual assault services, other services and the legal </a:t>
            </a:r>
          </a:p>
          <a:p>
            <a:pPr marL="0" indent="0">
              <a:buNone/>
            </a:pPr>
            <a:r>
              <a:rPr lang="en-AU" sz="2800" b="1" dirty="0"/>
              <a:t>   profession we provide free:</a:t>
            </a:r>
          </a:p>
          <a:p>
            <a:pPr lvl="1">
              <a:buFontTx/>
              <a:buChar char="-"/>
            </a:pPr>
            <a:r>
              <a:rPr lang="en-AU" b="1" dirty="0"/>
              <a:t>legal advice;</a:t>
            </a:r>
          </a:p>
          <a:p>
            <a:pPr lvl="1">
              <a:buFontTx/>
              <a:buChar char="-"/>
            </a:pPr>
            <a:r>
              <a:rPr lang="en-AU" b="1" dirty="0"/>
              <a:t>task assistance; and</a:t>
            </a:r>
          </a:p>
          <a:p>
            <a:pPr lvl="1">
              <a:buFontTx/>
              <a:buChar char="-"/>
            </a:pPr>
            <a:r>
              <a:rPr lang="en-AU" b="1" dirty="0"/>
              <a:t>education.</a:t>
            </a:r>
          </a:p>
          <a:p>
            <a:pPr marL="57150" indent="0">
              <a:buNone/>
            </a:pPr>
            <a:endParaRPr lang="en-AU" b="1" dirty="0"/>
          </a:p>
          <a:p>
            <a:pPr marL="57150" indent="0">
              <a:buNone/>
            </a:pPr>
            <a:r>
              <a:rPr lang="en-AU" b="1" dirty="0"/>
              <a:t>Grants of legal aid available for court representation are not</a:t>
            </a:r>
          </a:p>
          <a:p>
            <a:pPr marL="57150" indent="0">
              <a:buNone/>
            </a:pPr>
            <a:r>
              <a:rPr lang="en-AU" b="1" dirty="0"/>
              <a:t>means tested or merit tested.</a:t>
            </a:r>
          </a:p>
          <a:p>
            <a:endParaRPr lang="en-AU" dirty="0"/>
          </a:p>
        </p:txBody>
      </p:sp>
    </p:spTree>
    <p:extLst>
      <p:ext uri="{BB962C8B-B14F-4D97-AF65-F5344CB8AC3E}">
        <p14:creationId xmlns:p14="http://schemas.microsoft.com/office/powerpoint/2010/main" val="1874750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Women’s Legal Service</a:t>
            </a:r>
          </a:p>
        </p:txBody>
      </p:sp>
      <p:sp>
        <p:nvSpPr>
          <p:cNvPr id="3" name="Content Placeholder 2"/>
          <p:cNvSpPr>
            <a:spLocks noGrp="1"/>
          </p:cNvSpPr>
          <p:nvPr>
            <p:ph idx="1"/>
          </p:nvPr>
        </p:nvSpPr>
        <p:spPr>
          <a:xfrm>
            <a:off x="467544" y="1268760"/>
            <a:ext cx="8219256" cy="4857403"/>
          </a:xfrm>
        </p:spPr>
        <p:txBody>
          <a:bodyPr>
            <a:normAutofit fontScale="77500" lnSpcReduction="20000"/>
          </a:bodyPr>
          <a:lstStyle/>
          <a:p>
            <a:r>
              <a:rPr lang="en-AU" dirty="0">
                <a:hlinkClick r:id="rId2"/>
              </a:rPr>
              <a:t>https://www.wlsq.org.au/</a:t>
            </a:r>
            <a:endParaRPr lang="en-AU" dirty="0"/>
          </a:p>
          <a:p>
            <a:pPr marL="0" indent="0">
              <a:buNone/>
            </a:pPr>
            <a:endParaRPr lang="en-AU" dirty="0"/>
          </a:p>
          <a:p>
            <a:r>
              <a:rPr lang="en-AU" b="1" dirty="0"/>
              <a:t>Helpline</a:t>
            </a:r>
            <a:br>
              <a:rPr lang="en-AU" dirty="0"/>
            </a:br>
            <a:r>
              <a:rPr lang="en-AU" dirty="0"/>
              <a:t>1800 WLS WLS (1800 957 957)</a:t>
            </a:r>
            <a:br>
              <a:rPr lang="en-AU" dirty="0"/>
            </a:br>
            <a:r>
              <a:rPr lang="en-AU" dirty="0"/>
              <a:t>Monday - Friday: 9am - 3pm </a:t>
            </a:r>
          </a:p>
          <a:p>
            <a:endParaRPr lang="en-AU" dirty="0"/>
          </a:p>
          <a:p>
            <a:r>
              <a:rPr lang="en-AU" b="1" dirty="0"/>
              <a:t>Rural, Regional &amp; Remote Legal Advice Line</a:t>
            </a:r>
            <a:br>
              <a:rPr lang="en-AU" dirty="0"/>
            </a:br>
            <a:r>
              <a:rPr lang="en-AU" dirty="0"/>
              <a:t>1800 457 117</a:t>
            </a:r>
            <a:br>
              <a:rPr lang="en-AU" dirty="0"/>
            </a:br>
            <a:r>
              <a:rPr lang="en-AU" dirty="0"/>
              <a:t>Tuesday: 9.30am - 1.30pm</a:t>
            </a:r>
          </a:p>
          <a:p>
            <a:pPr marL="0" indent="0">
              <a:buNone/>
            </a:pPr>
            <a:endParaRPr lang="en-AU" dirty="0"/>
          </a:p>
          <a:p>
            <a:r>
              <a:rPr lang="en-AU" b="1" dirty="0"/>
              <a:t>Administration Line</a:t>
            </a:r>
            <a:br>
              <a:rPr lang="en-AU" dirty="0"/>
            </a:br>
            <a:r>
              <a:rPr lang="en-AU" dirty="0"/>
              <a:t>(07) 3392 0644</a:t>
            </a:r>
            <a:br>
              <a:rPr lang="en-AU" dirty="0"/>
            </a:br>
            <a:endParaRPr lang="en-AU" dirty="0"/>
          </a:p>
        </p:txBody>
      </p:sp>
      <p:pic>
        <p:nvPicPr>
          <p:cNvPr id="4" name="Picture 3" descr="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5969" y="4687540"/>
            <a:ext cx="2144870" cy="118973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0072" y="4005064"/>
            <a:ext cx="3026408" cy="2208134"/>
          </a:xfrm>
          <a:prstGeom prst="rect">
            <a:avLst/>
          </a:prstGeom>
        </p:spPr>
      </p:pic>
    </p:spTree>
    <p:extLst>
      <p:ext uri="{BB962C8B-B14F-4D97-AF65-F5344CB8AC3E}">
        <p14:creationId xmlns:p14="http://schemas.microsoft.com/office/powerpoint/2010/main" val="1081195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799" y="606773"/>
            <a:ext cx="8165238" cy="874948"/>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pPr algn="l"/>
            <a:r>
              <a:rPr lang="en-AU" dirty="0">
                <a:solidFill>
                  <a:srgbClr val="005288"/>
                </a:solidFill>
              </a:rPr>
              <a:t>Our office locations</a:t>
            </a:r>
          </a:p>
        </p:txBody>
      </p:sp>
      <p:sp>
        <p:nvSpPr>
          <p:cNvPr id="4" name="Rectangle 2"/>
          <p:cNvSpPr txBox="1">
            <a:spLocks noChangeArrowheads="1"/>
          </p:cNvSpPr>
          <p:nvPr/>
        </p:nvSpPr>
        <p:spPr>
          <a:xfrm>
            <a:off x="5191461" y="1332973"/>
            <a:ext cx="2829757" cy="2497785"/>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pPr marL="285750" indent="-285750" algn="l">
              <a:lnSpc>
                <a:spcPct val="150000"/>
              </a:lnSpc>
              <a:buFont typeface="Arial" panose="020B0604020202020204" pitchFamily="34" charset="0"/>
              <a:buChar char="•"/>
            </a:pPr>
            <a:r>
              <a:rPr lang="en-AU" sz="1400" b="0" dirty="0">
                <a:solidFill>
                  <a:prstClr val="black"/>
                </a:solidFill>
              </a:rPr>
              <a:t>Brisbane (Head Office)</a:t>
            </a:r>
          </a:p>
          <a:p>
            <a:pPr marL="285750" indent="-285750" algn="l">
              <a:lnSpc>
                <a:spcPct val="150000"/>
              </a:lnSpc>
              <a:buFont typeface="Arial" panose="020B0604020202020204" pitchFamily="34" charset="0"/>
              <a:buChar char="•"/>
            </a:pPr>
            <a:r>
              <a:rPr lang="en-AU" sz="1400" b="0" dirty="0">
                <a:solidFill>
                  <a:prstClr val="black"/>
                </a:solidFill>
              </a:rPr>
              <a:t>Bundaberg</a:t>
            </a:r>
          </a:p>
          <a:p>
            <a:pPr marL="285750" indent="-285750" algn="l">
              <a:lnSpc>
                <a:spcPct val="150000"/>
              </a:lnSpc>
              <a:buFont typeface="Arial" panose="020B0604020202020204" pitchFamily="34" charset="0"/>
              <a:buChar char="•"/>
            </a:pPr>
            <a:r>
              <a:rPr lang="en-AU" sz="1400" b="0" dirty="0">
                <a:solidFill>
                  <a:prstClr val="black"/>
                </a:solidFill>
              </a:rPr>
              <a:t>Caboolture</a:t>
            </a:r>
          </a:p>
          <a:p>
            <a:pPr marL="285750" indent="-285750" algn="l">
              <a:lnSpc>
                <a:spcPct val="150000"/>
              </a:lnSpc>
              <a:buFont typeface="Arial" panose="020B0604020202020204" pitchFamily="34" charset="0"/>
              <a:buChar char="•"/>
            </a:pPr>
            <a:r>
              <a:rPr lang="en-AU" sz="1400" b="0" dirty="0">
                <a:solidFill>
                  <a:prstClr val="black"/>
                </a:solidFill>
              </a:rPr>
              <a:t>Cairns</a:t>
            </a:r>
          </a:p>
          <a:p>
            <a:pPr marL="285750" indent="-285750" algn="l">
              <a:lnSpc>
                <a:spcPct val="150000"/>
              </a:lnSpc>
              <a:buFont typeface="Arial" panose="020B0604020202020204" pitchFamily="34" charset="0"/>
              <a:buChar char="•"/>
            </a:pPr>
            <a:r>
              <a:rPr lang="en-AU" sz="1400" b="0" dirty="0">
                <a:solidFill>
                  <a:prstClr val="black"/>
                </a:solidFill>
              </a:rPr>
              <a:t>Inala</a:t>
            </a:r>
          </a:p>
          <a:p>
            <a:pPr marL="285750" indent="-285750" algn="l">
              <a:lnSpc>
                <a:spcPct val="150000"/>
              </a:lnSpc>
              <a:buFont typeface="Arial" panose="020B0604020202020204" pitchFamily="34" charset="0"/>
              <a:buChar char="•"/>
            </a:pPr>
            <a:r>
              <a:rPr lang="en-AU" sz="1400" b="0" dirty="0">
                <a:solidFill>
                  <a:prstClr val="black"/>
                </a:solidFill>
              </a:rPr>
              <a:t>Ipswich</a:t>
            </a:r>
          </a:p>
          <a:p>
            <a:pPr marL="285750" indent="-285750" algn="l">
              <a:lnSpc>
                <a:spcPct val="150000"/>
              </a:lnSpc>
              <a:buFont typeface="Arial" panose="020B0604020202020204" pitchFamily="34" charset="0"/>
              <a:buChar char="•"/>
            </a:pPr>
            <a:r>
              <a:rPr lang="en-AU" sz="1400" b="0" dirty="0">
                <a:solidFill>
                  <a:prstClr val="black"/>
                </a:solidFill>
              </a:rPr>
              <a:t>Mackay</a:t>
            </a:r>
          </a:p>
          <a:p>
            <a:pPr marL="285750" indent="-285750" algn="l">
              <a:lnSpc>
                <a:spcPct val="150000"/>
              </a:lnSpc>
              <a:buFont typeface="Arial" panose="020B0604020202020204" pitchFamily="34" charset="0"/>
              <a:buChar char="•"/>
            </a:pPr>
            <a:r>
              <a:rPr lang="en-AU" sz="1400" b="0" dirty="0">
                <a:solidFill>
                  <a:prstClr val="black"/>
                </a:solidFill>
              </a:rPr>
              <a:t>Maroochydore</a:t>
            </a:r>
          </a:p>
          <a:p>
            <a:pPr marL="285750" indent="-285750" algn="l">
              <a:lnSpc>
                <a:spcPct val="150000"/>
              </a:lnSpc>
              <a:buFont typeface="Arial" panose="020B0604020202020204" pitchFamily="34" charset="0"/>
              <a:buChar char="•"/>
            </a:pPr>
            <a:r>
              <a:rPr lang="en-AU" sz="1400" b="0" dirty="0">
                <a:solidFill>
                  <a:prstClr val="black"/>
                </a:solidFill>
              </a:rPr>
              <a:t>Mount Isa</a:t>
            </a:r>
          </a:p>
          <a:p>
            <a:pPr marL="285750" indent="-285750" algn="l">
              <a:lnSpc>
                <a:spcPct val="150000"/>
              </a:lnSpc>
              <a:buFont typeface="Arial" panose="020B0604020202020204" pitchFamily="34" charset="0"/>
              <a:buChar char="•"/>
            </a:pPr>
            <a:r>
              <a:rPr lang="en-AU" sz="1400" b="0" dirty="0">
                <a:solidFill>
                  <a:prstClr val="black"/>
                </a:solidFill>
              </a:rPr>
              <a:t>Rockhampton</a:t>
            </a:r>
          </a:p>
          <a:p>
            <a:pPr marL="285750" indent="-285750" algn="l">
              <a:lnSpc>
                <a:spcPct val="150000"/>
              </a:lnSpc>
              <a:buFont typeface="Arial" panose="020B0604020202020204" pitchFamily="34" charset="0"/>
              <a:buChar char="•"/>
            </a:pPr>
            <a:r>
              <a:rPr lang="en-AU" sz="1400" b="0" dirty="0">
                <a:solidFill>
                  <a:prstClr val="black"/>
                </a:solidFill>
              </a:rPr>
              <a:t>Southport</a:t>
            </a:r>
          </a:p>
          <a:p>
            <a:pPr marL="285750" indent="-285750" algn="l">
              <a:lnSpc>
                <a:spcPct val="150000"/>
              </a:lnSpc>
              <a:buFont typeface="Arial" panose="020B0604020202020204" pitchFamily="34" charset="0"/>
              <a:buChar char="•"/>
            </a:pPr>
            <a:r>
              <a:rPr lang="en-AU" sz="1400" b="0" dirty="0">
                <a:solidFill>
                  <a:prstClr val="black"/>
                </a:solidFill>
              </a:rPr>
              <a:t>Toowoomba</a:t>
            </a:r>
          </a:p>
          <a:p>
            <a:pPr marL="285750" indent="-285750" algn="l">
              <a:lnSpc>
                <a:spcPct val="150000"/>
              </a:lnSpc>
              <a:buFont typeface="Arial" panose="020B0604020202020204" pitchFamily="34" charset="0"/>
              <a:buChar char="•"/>
            </a:pPr>
            <a:r>
              <a:rPr lang="en-AU" sz="1400" b="0" dirty="0">
                <a:solidFill>
                  <a:prstClr val="black"/>
                </a:solidFill>
              </a:rPr>
              <a:t>Townsville</a:t>
            </a:r>
          </a:p>
          <a:p>
            <a:pPr marL="285750" indent="-285750" algn="l">
              <a:lnSpc>
                <a:spcPct val="150000"/>
              </a:lnSpc>
              <a:buFont typeface="Arial" panose="020B0604020202020204" pitchFamily="34" charset="0"/>
              <a:buChar char="•"/>
            </a:pPr>
            <a:r>
              <a:rPr lang="en-AU" sz="1400" b="0" dirty="0">
                <a:solidFill>
                  <a:prstClr val="black"/>
                </a:solidFill>
              </a:rPr>
              <a:t>Woodridge</a:t>
            </a:r>
          </a:p>
          <a:p>
            <a:pPr marL="285750" indent="-285750" algn="l">
              <a:lnSpc>
                <a:spcPct val="150000"/>
              </a:lnSpc>
              <a:buFont typeface="Arial" panose="020B0604020202020204" pitchFamily="34" charset="0"/>
              <a:buChar char="•"/>
            </a:pPr>
            <a:endParaRPr lang="en-AU" sz="1400" b="0" dirty="0">
              <a:solidFill>
                <a:prstClr val="black"/>
              </a:solidFill>
            </a:endParaRPr>
          </a:p>
        </p:txBody>
      </p:sp>
      <p:sp>
        <p:nvSpPr>
          <p:cNvPr id="5" name="Rectangle 2"/>
          <p:cNvSpPr txBox="1">
            <a:spLocks noChangeArrowheads="1"/>
          </p:cNvSpPr>
          <p:nvPr/>
        </p:nvSpPr>
        <p:spPr>
          <a:xfrm>
            <a:off x="6651354" y="2094280"/>
            <a:ext cx="2829757" cy="2497785"/>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pPr marL="285750" indent="-285750" algn="l">
              <a:lnSpc>
                <a:spcPct val="150000"/>
              </a:lnSpc>
              <a:buFont typeface="Arial" panose="020B0604020202020204" pitchFamily="34" charset="0"/>
              <a:buChar char="•"/>
            </a:pPr>
            <a:endParaRPr lang="en-AU" sz="1800" b="0" dirty="0">
              <a:solidFill>
                <a:prstClr val="black"/>
              </a:solidFill>
            </a:endParaRPr>
          </a:p>
        </p:txBody>
      </p:sp>
      <p:pic>
        <p:nvPicPr>
          <p:cNvPr id="3" name="Picture 2" descr="Untitled-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079" y="1440053"/>
            <a:ext cx="3843643" cy="4404416"/>
          </a:xfrm>
          <a:prstGeom prst="rect">
            <a:avLst/>
          </a:prstGeom>
        </p:spPr>
      </p:pic>
      <p:sp>
        <p:nvSpPr>
          <p:cNvPr id="6" name="Rectangle 5"/>
          <p:cNvSpPr/>
          <p:nvPr/>
        </p:nvSpPr>
        <p:spPr>
          <a:xfrm>
            <a:off x="4650586" y="6237312"/>
            <a:ext cx="1865629" cy="564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9722" y="6331103"/>
            <a:ext cx="1632478" cy="410265"/>
          </a:xfrm>
          <a:prstGeom prst="rect">
            <a:avLst/>
          </a:prstGeom>
        </p:spPr>
      </p:pic>
    </p:spTree>
    <p:extLst>
      <p:ext uri="{BB962C8B-B14F-4D97-AF65-F5344CB8AC3E}">
        <p14:creationId xmlns:p14="http://schemas.microsoft.com/office/powerpoint/2010/main" val="3464150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799" y="606773"/>
            <a:ext cx="8165238" cy="874948"/>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pPr algn="l"/>
            <a:r>
              <a:rPr lang="en-AU" dirty="0">
                <a:solidFill>
                  <a:srgbClr val="005288"/>
                </a:solidFill>
              </a:rPr>
              <a:t>Contact us for other services</a:t>
            </a:r>
          </a:p>
        </p:txBody>
      </p:sp>
      <p:sp>
        <p:nvSpPr>
          <p:cNvPr id="4" name="Rectangle 2"/>
          <p:cNvSpPr txBox="1">
            <a:spLocks noChangeArrowheads="1"/>
          </p:cNvSpPr>
          <p:nvPr/>
        </p:nvSpPr>
        <p:spPr>
          <a:xfrm>
            <a:off x="685800" y="1749013"/>
            <a:ext cx="6940118" cy="2497785"/>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pPr algn="l"/>
            <a:r>
              <a:rPr lang="en-AU" sz="1800" dirty="0">
                <a:solidFill>
                  <a:prstClr val="black"/>
                </a:solidFill>
              </a:rPr>
              <a:t>Legal information and referrals</a:t>
            </a:r>
          </a:p>
          <a:p>
            <a:pPr algn="l"/>
            <a:endParaRPr lang="en-AU" sz="1800" dirty="0">
              <a:solidFill>
                <a:prstClr val="black"/>
              </a:solidFill>
            </a:endParaRPr>
          </a:p>
          <a:p>
            <a:pPr algn="l"/>
            <a:r>
              <a:rPr lang="en-AU" sz="3600" dirty="0">
                <a:solidFill>
                  <a:srgbClr val="1B9BD7"/>
                </a:solidFill>
              </a:rPr>
              <a:t>	 1300 65 11 88</a:t>
            </a:r>
          </a:p>
          <a:p>
            <a:pPr algn="l"/>
            <a:endParaRPr lang="en-AU" sz="1800" b="0" dirty="0">
              <a:solidFill>
                <a:prstClr val="black"/>
              </a:solidFill>
            </a:endParaRPr>
          </a:p>
          <a:p>
            <a:pPr algn="l"/>
            <a:r>
              <a:rPr lang="en-AU" sz="1800" dirty="0">
                <a:solidFill>
                  <a:prstClr val="black"/>
                </a:solidFill>
              </a:rPr>
              <a:t>Indigenous information line</a:t>
            </a:r>
          </a:p>
          <a:p>
            <a:pPr algn="l"/>
            <a:endParaRPr lang="en-AU" sz="1800" dirty="0">
              <a:solidFill>
                <a:prstClr val="black"/>
              </a:solidFill>
            </a:endParaRPr>
          </a:p>
          <a:p>
            <a:pPr algn="l"/>
            <a:r>
              <a:rPr lang="en-AU" sz="3600" dirty="0">
                <a:solidFill>
                  <a:srgbClr val="1B9BD7"/>
                </a:solidFill>
              </a:rPr>
              <a:t>	 1300 65 01 43</a:t>
            </a:r>
          </a:p>
          <a:p>
            <a:pPr algn="l"/>
            <a:endParaRPr lang="en-AU" sz="1800" b="0" dirty="0">
              <a:solidFill>
                <a:prstClr val="black"/>
              </a:solidFill>
            </a:endParaRPr>
          </a:p>
          <a:p>
            <a:pPr algn="l"/>
            <a:r>
              <a:rPr lang="en-AU" sz="1800" dirty="0">
                <a:solidFill>
                  <a:prstClr val="black"/>
                </a:solidFill>
              </a:rPr>
              <a:t>Questions about an application you have already submitted</a:t>
            </a:r>
          </a:p>
          <a:p>
            <a:pPr algn="l"/>
            <a:endParaRPr lang="en-AU" sz="1800" dirty="0">
              <a:solidFill>
                <a:prstClr val="black"/>
              </a:solidFill>
            </a:endParaRPr>
          </a:p>
          <a:p>
            <a:pPr algn="l"/>
            <a:r>
              <a:rPr lang="en-AU" sz="3600" dirty="0">
                <a:solidFill>
                  <a:srgbClr val="1B9BD7"/>
                </a:solidFill>
              </a:rPr>
              <a:t>	 07 3238 3900</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5800" y="2343704"/>
            <a:ext cx="481193" cy="500075"/>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5800" y="3746723"/>
            <a:ext cx="481193" cy="500075"/>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5800" y="5113884"/>
            <a:ext cx="481193" cy="500075"/>
          </a:xfrm>
          <a:prstGeom prst="rect">
            <a:avLst/>
          </a:prstGeom>
        </p:spPr>
      </p:pic>
      <p:pic>
        <p:nvPicPr>
          <p:cNvPr id="7" name="Picture 6" descr="iStock-492538296 600px.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8418" y="1899221"/>
            <a:ext cx="3296052" cy="2197368"/>
          </a:xfrm>
          <a:prstGeom prst="rect">
            <a:avLst/>
          </a:prstGeom>
        </p:spPr>
      </p:pic>
      <p:sp>
        <p:nvSpPr>
          <p:cNvPr id="8" name="Rectangle 7"/>
          <p:cNvSpPr/>
          <p:nvPr/>
        </p:nvSpPr>
        <p:spPr>
          <a:xfrm>
            <a:off x="4650586" y="6237312"/>
            <a:ext cx="1865629" cy="564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9722" y="6331103"/>
            <a:ext cx="1632478" cy="410265"/>
          </a:xfrm>
          <a:prstGeom prst="rect">
            <a:avLst/>
          </a:prstGeom>
        </p:spPr>
      </p:pic>
    </p:spTree>
    <p:extLst>
      <p:ext uri="{BB962C8B-B14F-4D97-AF65-F5344CB8AC3E}">
        <p14:creationId xmlns:p14="http://schemas.microsoft.com/office/powerpoint/2010/main" val="2190145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7544" y="4010828"/>
            <a:ext cx="8165238" cy="874948"/>
          </a:xfrm>
          <a:prstGeom prst="rect">
            <a:avLst/>
          </a:prstGeom>
        </p:spPr>
        <p:txBody>
          <a:bodyPr/>
          <a:lstStyle>
            <a:lvl1pPr algn="ctr" defTabSz="457200" rtl="0" eaLnBrk="1" latinLnBrk="0" hangingPunct="1">
              <a:spcBef>
                <a:spcPct val="0"/>
              </a:spcBef>
              <a:buNone/>
              <a:defRPr sz="4400" b="1" kern="1200">
                <a:solidFill>
                  <a:schemeClr val="bg1"/>
                </a:solidFill>
                <a:latin typeface="+mj-lt"/>
                <a:ea typeface="+mj-ea"/>
                <a:cs typeface="+mj-cs"/>
              </a:defRPr>
            </a:lvl1pPr>
          </a:lstStyle>
          <a:p>
            <a:r>
              <a:rPr lang="en-AU" dirty="0">
                <a:solidFill>
                  <a:srgbClr val="005288"/>
                </a:solidFill>
              </a:rPr>
              <a:t>Any questions?</a:t>
            </a:r>
          </a:p>
        </p:txBody>
      </p:sp>
      <p:pic>
        <p:nvPicPr>
          <p:cNvPr id="3" name="Picture 2" descr="263236.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8650" y="1196752"/>
            <a:ext cx="280670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50586" y="6237312"/>
            <a:ext cx="1865629" cy="564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9722" y="6331103"/>
            <a:ext cx="1632478" cy="410265"/>
          </a:xfrm>
          <a:prstGeom prst="rect">
            <a:avLst/>
          </a:prstGeom>
        </p:spPr>
      </p:pic>
    </p:spTree>
    <p:extLst>
      <p:ext uri="{BB962C8B-B14F-4D97-AF65-F5344CB8AC3E}">
        <p14:creationId xmlns:p14="http://schemas.microsoft.com/office/powerpoint/2010/main" val="1908986294"/>
      </p:ext>
    </p:extLst>
  </p:cSld>
  <p:clrMapOvr>
    <a:masterClrMapping/>
  </p:clrMapOvr>
  <mc:AlternateContent xmlns:mc="http://schemas.openxmlformats.org/markup-compatibility/2006" xmlns:p14="http://schemas.microsoft.com/office/powerpoint/2010/main">
    <mc:Choice Requires="p14">
      <p:transition p14:dur="450" advClick="0" advTm="45000">
        <p:fade/>
      </p:transition>
    </mc:Choice>
    <mc:Fallback xmlns="">
      <p:transition advClick="0" advTm="4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Background to SCAP</a:t>
            </a:r>
          </a:p>
        </p:txBody>
      </p:sp>
      <p:sp>
        <p:nvSpPr>
          <p:cNvPr id="3" name="Content Placeholder 2"/>
          <p:cNvSpPr>
            <a:spLocks noGrp="1"/>
          </p:cNvSpPr>
          <p:nvPr>
            <p:ph idx="1"/>
          </p:nvPr>
        </p:nvSpPr>
        <p:spPr/>
        <p:txBody>
          <a:bodyPr>
            <a:normAutofit fontScale="92500" lnSpcReduction="10000"/>
          </a:bodyPr>
          <a:lstStyle/>
          <a:p>
            <a:r>
              <a:rPr lang="en-AU" dirty="0">
                <a:solidFill>
                  <a:srgbClr val="FF0000"/>
                </a:solidFill>
              </a:rPr>
              <a:t>Qld is the last state </a:t>
            </a:r>
            <a:r>
              <a:rPr lang="en-AU" dirty="0">
                <a:solidFill>
                  <a:schemeClr val="tx1"/>
                </a:solidFill>
              </a:rPr>
              <a:t>to introduce a statutory protection (privilege) which limits the use of  counselling records during legal proceedings where a complaint of sexual assault is made.</a:t>
            </a:r>
          </a:p>
          <a:p>
            <a:r>
              <a:rPr lang="en-AU" dirty="0">
                <a:solidFill>
                  <a:srgbClr val="FF0000"/>
                </a:solidFill>
              </a:rPr>
              <a:t>Recommendation 130 </a:t>
            </a:r>
            <a:r>
              <a:rPr lang="en-AU" dirty="0">
                <a:solidFill>
                  <a:schemeClr val="tx1"/>
                </a:solidFill>
              </a:rPr>
              <a:t>of the </a:t>
            </a:r>
            <a:r>
              <a:rPr lang="en-AU" i="1" dirty="0">
                <a:solidFill>
                  <a:schemeClr val="tx1"/>
                </a:solidFill>
              </a:rPr>
              <a:t>Not Now Not Ever</a:t>
            </a:r>
            <a:r>
              <a:rPr lang="en-AU" dirty="0">
                <a:solidFill>
                  <a:schemeClr val="tx1"/>
                </a:solidFill>
              </a:rPr>
              <a:t> Report, 2015.</a:t>
            </a:r>
          </a:p>
          <a:p>
            <a:r>
              <a:rPr lang="en-AU" dirty="0">
                <a:solidFill>
                  <a:schemeClr val="tx1"/>
                </a:solidFill>
              </a:rPr>
              <a:t>A response to increased awareness that counselling: </a:t>
            </a:r>
          </a:p>
          <a:p>
            <a:pPr lvl="1"/>
            <a:r>
              <a:rPr lang="en-AU" dirty="0">
                <a:solidFill>
                  <a:srgbClr val="FF0000"/>
                </a:solidFill>
              </a:rPr>
              <a:t>assists in recovery; </a:t>
            </a:r>
            <a:r>
              <a:rPr lang="en-AU" dirty="0">
                <a:solidFill>
                  <a:schemeClr val="tx1"/>
                </a:solidFill>
              </a:rPr>
              <a:t>and </a:t>
            </a:r>
          </a:p>
          <a:p>
            <a:pPr lvl="1"/>
            <a:r>
              <a:rPr lang="en-AU" dirty="0">
                <a:solidFill>
                  <a:srgbClr val="FF0000"/>
                </a:solidFill>
              </a:rPr>
              <a:t>encourages</a:t>
            </a:r>
            <a:r>
              <a:rPr lang="en-AU" dirty="0">
                <a:solidFill>
                  <a:schemeClr val="tx1"/>
                </a:solidFill>
              </a:rPr>
              <a:t> </a:t>
            </a:r>
            <a:r>
              <a:rPr lang="en-AU" dirty="0">
                <a:solidFill>
                  <a:srgbClr val="FF0000"/>
                </a:solidFill>
              </a:rPr>
              <a:t>reporting </a:t>
            </a:r>
            <a:r>
              <a:rPr lang="en-AU" dirty="0">
                <a:solidFill>
                  <a:schemeClr val="tx1"/>
                </a:solidFill>
              </a:rPr>
              <a:t>sexual assault offences.</a:t>
            </a:r>
          </a:p>
          <a:p>
            <a:endParaRPr lang="en-AU" dirty="0">
              <a:solidFill>
                <a:schemeClr val="tx1"/>
              </a:solidFill>
            </a:endParaRPr>
          </a:p>
          <a:p>
            <a:endParaRPr lang="en-AU" dirty="0"/>
          </a:p>
        </p:txBody>
      </p:sp>
    </p:spTree>
    <p:extLst>
      <p:ext uri="{BB962C8B-B14F-4D97-AF65-F5344CB8AC3E}">
        <p14:creationId xmlns:p14="http://schemas.microsoft.com/office/powerpoint/2010/main" val="386914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a:t>Sexual Assault Counselling Privilege.</a:t>
            </a:r>
          </a:p>
        </p:txBody>
      </p:sp>
      <p:sp>
        <p:nvSpPr>
          <p:cNvPr id="3" name="Content Placeholder 2"/>
          <p:cNvSpPr>
            <a:spLocks noGrp="1"/>
          </p:cNvSpPr>
          <p:nvPr>
            <p:ph idx="1"/>
          </p:nvPr>
        </p:nvSpPr>
        <p:spPr/>
        <p:txBody>
          <a:bodyPr>
            <a:normAutofit fontScale="85000" lnSpcReduction="20000"/>
          </a:bodyPr>
          <a:lstStyle/>
          <a:p>
            <a:r>
              <a:rPr lang="en-AU" dirty="0"/>
              <a:t>Introduction of Division 2A of the Evidence Act 1977, including amendments to the Criminal Code, the Justices Act 1886 and the Domestic and Family Violence Act 2012.  </a:t>
            </a:r>
          </a:p>
          <a:p>
            <a:r>
              <a:rPr lang="en-AU" dirty="0"/>
              <a:t>A legal protection (privilege) over the counselling records of victims/complainants of sexual assault offences in criminal, domestic  violence and certain civil court proceedings that came into effect on 1 December 2017.</a:t>
            </a:r>
          </a:p>
          <a:p>
            <a:pPr marL="0" indent="0">
              <a:buNone/>
            </a:pPr>
            <a:endParaRPr lang="en-AU" dirty="0">
              <a:solidFill>
                <a:schemeClr val="tx1"/>
              </a:solidFill>
            </a:endParaRPr>
          </a:p>
          <a:p>
            <a:r>
              <a:rPr lang="en-AU" dirty="0">
                <a:solidFill>
                  <a:schemeClr val="tx1"/>
                </a:solidFill>
              </a:rPr>
              <a:t>The legislation is based upon similar NSW legislation. </a:t>
            </a:r>
            <a:endParaRPr lang="en-AU" dirty="0"/>
          </a:p>
        </p:txBody>
      </p:sp>
    </p:spTree>
    <p:extLst>
      <p:ext uri="{BB962C8B-B14F-4D97-AF65-F5344CB8AC3E}">
        <p14:creationId xmlns:p14="http://schemas.microsoft.com/office/powerpoint/2010/main" val="330739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sz="3100" dirty="0"/>
            </a:br>
            <a:br>
              <a:rPr lang="en-AU" sz="3100" dirty="0"/>
            </a:br>
            <a:br>
              <a:rPr lang="en-AU" sz="3100" dirty="0"/>
            </a:br>
            <a:br>
              <a:rPr lang="en-AU" sz="3100" dirty="0"/>
            </a:br>
            <a:r>
              <a:rPr lang="en-AU" sz="3100" dirty="0"/>
              <a:t>Evidence Act </a:t>
            </a:r>
            <a:br>
              <a:rPr lang="en-AU" sz="3100" dirty="0"/>
            </a:br>
            <a:r>
              <a:rPr lang="en-AU" sz="3100" dirty="0"/>
              <a:t>s14A Meaning of protected counselling communication</a:t>
            </a:r>
            <a:br>
              <a:rPr lang="en-AU" dirty="0"/>
            </a:br>
            <a:br>
              <a:rPr lang="en-AU" dirty="0"/>
            </a:br>
            <a:endParaRPr lang="en-AU" dirty="0"/>
          </a:p>
        </p:txBody>
      </p:sp>
      <p:sp>
        <p:nvSpPr>
          <p:cNvPr id="3" name="Content Placeholder 2"/>
          <p:cNvSpPr>
            <a:spLocks noGrp="1"/>
          </p:cNvSpPr>
          <p:nvPr>
            <p:ph idx="1"/>
          </p:nvPr>
        </p:nvSpPr>
        <p:spPr>
          <a:xfrm>
            <a:off x="457200" y="1704944"/>
            <a:ext cx="8229600" cy="2160240"/>
          </a:xfrm>
        </p:spPr>
        <p:txBody>
          <a:bodyPr>
            <a:normAutofit fontScale="25000" lnSpcReduction="20000"/>
          </a:bodyPr>
          <a:lstStyle/>
          <a:p>
            <a:pPr marL="0" indent="0">
              <a:buNone/>
            </a:pPr>
            <a:br>
              <a:rPr lang="en-AU" dirty="0"/>
            </a:br>
            <a:r>
              <a:rPr lang="en-AU" sz="9600" dirty="0"/>
              <a:t>It is an </a:t>
            </a:r>
            <a:r>
              <a:rPr lang="en-AU" sz="9600" u="sng" dirty="0">
                <a:solidFill>
                  <a:srgbClr val="FF0000"/>
                </a:solidFill>
              </a:rPr>
              <a:t>oral or written </a:t>
            </a:r>
            <a:r>
              <a:rPr lang="en-AU" sz="9600" dirty="0"/>
              <a:t>communication:</a:t>
            </a:r>
          </a:p>
          <a:p>
            <a:pPr marL="0" indent="0">
              <a:buNone/>
            </a:pPr>
            <a:endParaRPr lang="en-AU" sz="9600" dirty="0"/>
          </a:p>
          <a:p>
            <a:r>
              <a:rPr lang="en-AU" sz="9600" dirty="0"/>
              <a:t>made in confidence;</a:t>
            </a:r>
          </a:p>
          <a:p>
            <a:pPr marL="0" indent="0">
              <a:buNone/>
            </a:pPr>
            <a:endParaRPr lang="en-AU" sz="9600" dirty="0"/>
          </a:p>
          <a:p>
            <a:r>
              <a:rPr lang="en-AU" sz="9600" dirty="0"/>
              <a:t>by counselled person to a counsellor; or</a:t>
            </a:r>
          </a:p>
          <a:p>
            <a:endParaRPr lang="en-AU" sz="9600" dirty="0"/>
          </a:p>
          <a:p>
            <a:r>
              <a:rPr lang="en-AU" sz="9600" dirty="0"/>
              <a:t>by a counsellor to or about a counselled person to</a:t>
            </a:r>
          </a:p>
          <a:p>
            <a:pPr marL="0" indent="0">
              <a:buNone/>
            </a:pPr>
            <a:r>
              <a:rPr lang="en-AU" sz="9600" dirty="0"/>
              <a:t>     further the counselling process; or </a:t>
            </a:r>
          </a:p>
          <a:p>
            <a:pPr marL="0" indent="0">
              <a:buNone/>
            </a:pPr>
            <a:endParaRPr lang="en-AU" sz="9600" dirty="0"/>
          </a:p>
          <a:p>
            <a:r>
              <a:rPr lang="en-AU" sz="9600" dirty="0"/>
              <a:t>about a counselled person by a parent, carer or support person of a counselled person, who attends with or on behalf of the counselled person,    </a:t>
            </a:r>
          </a:p>
          <a:p>
            <a:pPr marL="0" indent="0">
              <a:buNone/>
            </a:pPr>
            <a:endParaRPr lang="en-AU" sz="5600" i="1" dirty="0"/>
          </a:p>
          <a:p>
            <a:pPr marL="0" indent="0">
              <a:buNone/>
            </a:pPr>
            <a:r>
              <a:rPr lang="en-AU" sz="5600" i="1" dirty="0"/>
              <a:t>Evidence Act 1977  </a:t>
            </a:r>
            <a:r>
              <a:rPr lang="en-AU" sz="5600" dirty="0"/>
              <a:t>Part 2, Division 2A, s14A.</a:t>
            </a:r>
            <a:br>
              <a:rPr lang="en-AU" sz="5600" dirty="0"/>
            </a:br>
            <a:endParaRPr lang="en-AU" sz="5600" dirty="0"/>
          </a:p>
        </p:txBody>
      </p:sp>
      <p:pic>
        <p:nvPicPr>
          <p:cNvPr id="4" name="Picture 3" descr="speech.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0581" y="881779"/>
            <a:ext cx="2589518" cy="2376264"/>
          </a:xfrm>
          <a:prstGeom prst="rect">
            <a:avLst/>
          </a:prstGeom>
        </p:spPr>
      </p:pic>
    </p:spTree>
    <p:extLst>
      <p:ext uri="{BB962C8B-B14F-4D97-AF65-F5344CB8AC3E}">
        <p14:creationId xmlns:p14="http://schemas.microsoft.com/office/powerpoint/2010/main" val="76550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0337"/>
            <a:ext cx="8229600" cy="1143000"/>
          </a:xfrm>
        </p:spPr>
        <p:txBody>
          <a:bodyPr>
            <a:normAutofit fontScale="90000"/>
          </a:bodyPr>
          <a:lstStyle/>
          <a:p>
            <a:r>
              <a:rPr lang="en-AU" dirty="0"/>
              <a:t> </a:t>
            </a:r>
            <a:r>
              <a:rPr lang="en-AU" sz="3600" dirty="0"/>
              <a:t>Evidence Act s14A Meaning of a protected counselling communications:</a:t>
            </a:r>
            <a:r>
              <a:rPr lang="en-AU" sz="2700" dirty="0"/>
              <a:t>  </a:t>
            </a:r>
          </a:p>
        </p:txBody>
      </p:sp>
      <p:sp>
        <p:nvSpPr>
          <p:cNvPr id="3" name="Content Placeholder 2"/>
          <p:cNvSpPr>
            <a:spLocks noGrp="1"/>
          </p:cNvSpPr>
          <p:nvPr>
            <p:ph idx="1"/>
          </p:nvPr>
        </p:nvSpPr>
        <p:spPr/>
        <p:txBody>
          <a:bodyPr>
            <a:normAutofit/>
          </a:bodyPr>
          <a:lstStyle/>
          <a:p>
            <a:pPr marL="0" lvl="0" indent="0">
              <a:buNone/>
            </a:pPr>
            <a:r>
              <a:rPr lang="en-AU" sz="2000" dirty="0">
                <a:solidFill>
                  <a:srgbClr val="58595B"/>
                </a:solidFill>
              </a:rPr>
              <a:t>Section 14A (3)</a:t>
            </a:r>
          </a:p>
          <a:p>
            <a:pPr marL="0" indent="0">
              <a:buNone/>
            </a:pPr>
            <a:r>
              <a:rPr lang="en-AU" sz="2000" dirty="0">
                <a:solidFill>
                  <a:srgbClr val="58595B"/>
                </a:solidFill>
              </a:rPr>
              <a:t>It doesn’t matter whether the counselled person’s communication was made: </a:t>
            </a:r>
          </a:p>
          <a:p>
            <a:pPr marL="0" lvl="0" indent="0">
              <a:buNone/>
            </a:pPr>
            <a:endParaRPr lang="en-AU" sz="2000" dirty="0">
              <a:solidFill>
                <a:schemeClr val="tx1"/>
              </a:solidFill>
            </a:endParaRPr>
          </a:p>
          <a:p>
            <a:pPr marL="457200" lvl="0" indent="-457200">
              <a:buFont typeface="+mj-lt"/>
              <a:buAutoNum type="alphaLcParenR"/>
            </a:pPr>
            <a:r>
              <a:rPr lang="en-AU" sz="2000" dirty="0">
                <a:solidFill>
                  <a:schemeClr val="tx1"/>
                </a:solidFill>
              </a:rPr>
              <a:t>before or after the act or omission which forms the basis of an 	alleged  sexual assault offence</a:t>
            </a:r>
            <a:r>
              <a:rPr lang="en-AU" sz="2000" dirty="0">
                <a:solidFill>
                  <a:srgbClr val="58595B"/>
                </a:solidFill>
              </a:rPr>
              <a:t>; or</a:t>
            </a:r>
            <a:endParaRPr lang="en-AU" sz="2000" dirty="0">
              <a:solidFill>
                <a:schemeClr val="tx1"/>
              </a:solidFill>
            </a:endParaRPr>
          </a:p>
          <a:p>
            <a:pPr marL="457200" lvl="0" indent="-457200">
              <a:buFont typeface="+mj-lt"/>
              <a:buAutoNum type="alphaLcParenR"/>
            </a:pPr>
            <a:r>
              <a:rPr lang="en-AU" sz="2000" dirty="0">
                <a:solidFill>
                  <a:schemeClr val="tx1"/>
                </a:solidFill>
              </a:rPr>
              <a:t>in connection with the alleged sexual assault offence; or about a condition arising from the alleged sexual assault offence. </a:t>
            </a:r>
          </a:p>
          <a:p>
            <a:pPr marL="0" lvl="0" indent="0">
              <a:buNone/>
            </a:pPr>
            <a:endParaRPr lang="en-AU" sz="2000" dirty="0">
              <a:solidFill>
                <a:schemeClr val="tx1"/>
              </a:solidFill>
            </a:endParaRPr>
          </a:p>
          <a:p>
            <a:pPr marL="0" lvl="0" indent="0">
              <a:buNone/>
            </a:pPr>
            <a:r>
              <a:rPr lang="en-AU" sz="2000" b="1" dirty="0">
                <a:solidFill>
                  <a:schemeClr val="tx1"/>
                </a:solidFill>
              </a:rPr>
              <a:t>Section 14A (2) It does not include communication to a </a:t>
            </a:r>
            <a:r>
              <a:rPr lang="en-AU" sz="2000" b="1" dirty="0">
                <a:solidFill>
                  <a:srgbClr val="58595B"/>
                </a:solidFill>
              </a:rPr>
              <a:t>health practitioner about a physical examination of the counselled person as part of the alleged sexual assault offence investigation.</a:t>
            </a:r>
          </a:p>
          <a:p>
            <a:pPr marL="0" indent="0">
              <a:buNone/>
            </a:pPr>
            <a:endParaRPr lang="en-AU" dirty="0"/>
          </a:p>
        </p:txBody>
      </p:sp>
    </p:spTree>
    <p:extLst>
      <p:ext uri="{BB962C8B-B14F-4D97-AF65-F5344CB8AC3E}">
        <p14:creationId xmlns:p14="http://schemas.microsoft.com/office/powerpoint/2010/main" val="380284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000" dirty="0"/>
              <a:t>Definition of a counsellor</a:t>
            </a:r>
          </a:p>
        </p:txBody>
      </p:sp>
      <p:sp>
        <p:nvSpPr>
          <p:cNvPr id="3" name="Content Placeholder 2"/>
          <p:cNvSpPr>
            <a:spLocks noGrp="1"/>
          </p:cNvSpPr>
          <p:nvPr>
            <p:ph idx="1"/>
          </p:nvPr>
        </p:nvSpPr>
        <p:spPr/>
        <p:txBody>
          <a:bodyPr>
            <a:normAutofit fontScale="70000" lnSpcReduction="20000"/>
          </a:bodyPr>
          <a:lstStyle/>
          <a:p>
            <a:pPr marL="0" indent="0">
              <a:buNone/>
            </a:pPr>
            <a:r>
              <a:rPr lang="en-AU" dirty="0"/>
              <a:t>Evidence Act section14B   </a:t>
            </a:r>
          </a:p>
          <a:p>
            <a:pPr marL="0" indent="0">
              <a:buNone/>
            </a:pPr>
            <a:endParaRPr lang="en-AU" dirty="0"/>
          </a:p>
          <a:p>
            <a:pPr marL="0" indent="0">
              <a:buNone/>
            </a:pPr>
            <a:r>
              <a:rPr lang="en-AU" dirty="0"/>
              <a:t>In this division</a:t>
            </a:r>
          </a:p>
          <a:p>
            <a:pPr marL="0" indent="0">
              <a:buNone/>
            </a:pPr>
            <a:endParaRPr lang="en-AU" dirty="0"/>
          </a:p>
          <a:p>
            <a:pPr marL="0" indent="0">
              <a:buNone/>
            </a:pPr>
            <a:r>
              <a:rPr lang="en-AU" b="1" dirty="0">
                <a:solidFill>
                  <a:srgbClr val="FF0000"/>
                </a:solidFill>
              </a:rPr>
              <a:t>	Counsellor</a:t>
            </a:r>
            <a:r>
              <a:rPr lang="en-AU" dirty="0"/>
              <a:t> means a person who: </a:t>
            </a:r>
          </a:p>
          <a:p>
            <a:pPr lvl="2"/>
            <a:r>
              <a:rPr lang="en-AU" sz="2900" dirty="0"/>
              <a:t>Has undertaken </a:t>
            </a:r>
            <a:r>
              <a:rPr lang="en-AU" sz="2900" dirty="0">
                <a:solidFill>
                  <a:srgbClr val="FF0000"/>
                </a:solidFill>
              </a:rPr>
              <a:t>training</a:t>
            </a:r>
            <a:r>
              <a:rPr lang="en-AU" sz="2900" dirty="0"/>
              <a:t>; or </a:t>
            </a:r>
          </a:p>
          <a:p>
            <a:pPr lvl="2"/>
            <a:r>
              <a:rPr lang="en-AU" sz="2900" dirty="0">
                <a:solidFill>
                  <a:srgbClr val="FF0000"/>
                </a:solidFill>
              </a:rPr>
              <a:t>study</a:t>
            </a:r>
            <a:r>
              <a:rPr lang="en-AU" sz="2900" dirty="0"/>
              <a:t>; or</a:t>
            </a:r>
          </a:p>
          <a:p>
            <a:pPr lvl="2"/>
            <a:r>
              <a:rPr lang="en-AU" sz="2900" dirty="0"/>
              <a:t>has </a:t>
            </a:r>
            <a:r>
              <a:rPr lang="en-AU" sz="2900" dirty="0">
                <a:solidFill>
                  <a:srgbClr val="FF0000"/>
                </a:solidFill>
              </a:rPr>
              <a:t>experience </a:t>
            </a:r>
            <a:r>
              <a:rPr lang="en-AU" sz="2900" dirty="0"/>
              <a:t>that is relevant to the counselling process</a:t>
            </a:r>
          </a:p>
          <a:p>
            <a:pPr marL="114300" indent="0">
              <a:buNone/>
            </a:pPr>
            <a:endParaRPr lang="en-AU" dirty="0"/>
          </a:p>
          <a:p>
            <a:pPr marL="114300" indent="0">
              <a:buNone/>
            </a:pPr>
            <a:r>
              <a:rPr lang="en-AU" b="1" dirty="0"/>
              <a:t>AND</a:t>
            </a:r>
          </a:p>
          <a:p>
            <a:pPr lvl="2"/>
            <a:r>
              <a:rPr lang="en-AU" sz="2900" dirty="0"/>
              <a:t>Provides counselling in either a </a:t>
            </a:r>
            <a:r>
              <a:rPr lang="en-AU" sz="2900" dirty="0">
                <a:solidFill>
                  <a:srgbClr val="FF0000"/>
                </a:solidFill>
              </a:rPr>
              <a:t>paid or voluntary </a:t>
            </a:r>
            <a:r>
              <a:rPr lang="en-AU" sz="2900" dirty="0"/>
              <a:t>capacity, </a:t>
            </a:r>
            <a:r>
              <a:rPr lang="en-AU" sz="2900" u="sng" dirty="0"/>
              <a:t>other than as a religious representative</a:t>
            </a:r>
            <a:br>
              <a:rPr lang="en-AU" sz="2900" dirty="0"/>
            </a:br>
            <a:br>
              <a:rPr lang="en-AU" dirty="0"/>
            </a:br>
            <a:r>
              <a:rPr lang="en-AU" dirty="0"/>
              <a:t>counsels another person.</a:t>
            </a:r>
            <a:endParaRPr lang="en-AU" i="1" dirty="0"/>
          </a:p>
        </p:txBody>
      </p:sp>
    </p:spTree>
    <p:extLst>
      <p:ext uri="{BB962C8B-B14F-4D97-AF65-F5344CB8AC3E}">
        <p14:creationId xmlns:p14="http://schemas.microsoft.com/office/powerpoint/2010/main" val="248702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AU" sz="2800" dirty="0"/>
              <a:t>Definition of counselling</a:t>
            </a:r>
          </a:p>
        </p:txBody>
      </p:sp>
      <p:sp>
        <p:nvSpPr>
          <p:cNvPr id="3" name="Content Placeholder 2"/>
          <p:cNvSpPr>
            <a:spLocks noGrp="1"/>
          </p:cNvSpPr>
          <p:nvPr>
            <p:ph idx="1"/>
          </p:nvPr>
        </p:nvSpPr>
        <p:spPr>
          <a:xfrm>
            <a:off x="457200" y="1052736"/>
            <a:ext cx="8229600" cy="5073427"/>
          </a:xfrm>
        </p:spPr>
        <p:txBody>
          <a:bodyPr/>
          <a:lstStyle/>
          <a:p>
            <a:pPr marL="0" indent="0">
              <a:buNone/>
            </a:pPr>
            <a:r>
              <a:rPr lang="en-AU" dirty="0">
                <a:solidFill>
                  <a:schemeClr val="tx1"/>
                </a:solidFill>
              </a:rPr>
              <a:t>s14B  in this division</a:t>
            </a:r>
          </a:p>
          <a:p>
            <a:pPr marL="0" indent="0">
              <a:buNone/>
            </a:pPr>
            <a:r>
              <a:rPr lang="en-AU" b="1" i="1" dirty="0">
                <a:solidFill>
                  <a:schemeClr val="tx1"/>
                </a:solidFill>
              </a:rPr>
              <a:t>Counsel </a:t>
            </a:r>
            <a:r>
              <a:rPr lang="en-AU" dirty="0">
                <a:solidFill>
                  <a:schemeClr val="tx1"/>
                </a:solidFill>
              </a:rPr>
              <a:t>a person means:</a:t>
            </a:r>
          </a:p>
          <a:p>
            <a:r>
              <a:rPr lang="en-AU" dirty="0">
                <a:solidFill>
                  <a:schemeClr val="tx1"/>
                </a:solidFill>
              </a:rPr>
              <a:t>Listen to and giving verbal or other support, help or encouragement; or </a:t>
            </a:r>
          </a:p>
          <a:p>
            <a:r>
              <a:rPr lang="en-AU" dirty="0">
                <a:solidFill>
                  <a:schemeClr val="tx1"/>
                </a:solidFill>
              </a:rPr>
              <a:t>Advising, giving therapy or treatment. </a:t>
            </a:r>
          </a:p>
          <a:p>
            <a:pPr marL="0" indent="0">
              <a:buNone/>
            </a:pPr>
            <a:endParaRPr lang="en-AU" dirty="0">
              <a:solidFill>
                <a:schemeClr val="tx1"/>
              </a:solidFill>
            </a:endParaRPr>
          </a:p>
          <a:p>
            <a:pPr marL="0" indent="0">
              <a:buNone/>
            </a:pPr>
            <a:r>
              <a:rPr lang="en-AU" b="1" dirty="0">
                <a:solidFill>
                  <a:schemeClr val="tx1"/>
                </a:solidFill>
              </a:rPr>
              <a:t>Counselling</a:t>
            </a:r>
            <a:r>
              <a:rPr lang="en-AU" dirty="0">
                <a:solidFill>
                  <a:schemeClr val="tx1"/>
                </a:solidFill>
              </a:rPr>
              <a:t> can occur individually (one-on-one) or in a group.</a:t>
            </a:r>
          </a:p>
          <a:p>
            <a:pPr marL="0" indent="0">
              <a:buNone/>
            </a:pPr>
            <a:r>
              <a:rPr lang="en-AU" dirty="0">
                <a:solidFill>
                  <a:schemeClr val="tx1"/>
                </a:solidFill>
              </a:rPr>
              <a:t>    </a:t>
            </a:r>
            <a:endParaRPr lang="en-AU" sz="2000" i="1" dirty="0">
              <a:solidFill>
                <a:schemeClr val="tx1"/>
              </a:solidFill>
            </a:endParaRPr>
          </a:p>
        </p:txBody>
      </p:sp>
    </p:spTree>
    <p:extLst>
      <p:ext uri="{BB962C8B-B14F-4D97-AF65-F5344CB8AC3E}">
        <p14:creationId xmlns:p14="http://schemas.microsoft.com/office/powerpoint/2010/main" val="1949882448"/>
      </p:ext>
    </p:extLst>
  </p:cSld>
  <p:clrMapOvr>
    <a:masterClrMapping/>
  </p:clrMapOvr>
</p:sld>
</file>

<file path=ppt/theme/theme1.xml><?xml version="1.0" encoding="utf-8"?>
<a:theme xmlns:a="http://schemas.openxmlformats.org/drawingml/2006/main" name="1_Office Theme">
  <a:themeElements>
    <a:clrScheme name="LAQ">
      <a:dk1>
        <a:sysClr val="windowText" lastClr="000000"/>
      </a:dk1>
      <a:lt1>
        <a:sysClr val="window" lastClr="FFFFFF"/>
      </a:lt1>
      <a:dk2>
        <a:srgbClr val="005288"/>
      </a:dk2>
      <a:lt2>
        <a:srgbClr val="58595B"/>
      </a:lt2>
      <a:accent1>
        <a:srgbClr val="45C3D3"/>
      </a:accent1>
      <a:accent2>
        <a:srgbClr val="AADEE7"/>
      </a:accent2>
      <a:accent3>
        <a:srgbClr val="DBF0F5"/>
      </a:accent3>
      <a:accent4>
        <a:srgbClr val="6A92BB"/>
      </a:accent4>
      <a:accent5>
        <a:srgbClr val="BBCBFF"/>
      </a:accent5>
      <a:accent6>
        <a:srgbClr val="9A4D9E"/>
      </a:accent6>
      <a:hlink>
        <a:srgbClr val="005288"/>
      </a:hlink>
      <a:folHlink>
        <a:srgbClr val="45C3D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047f5d1-b2f6-413b-bef7-8ed7a6a189d2" xsi:nil="true"/>
    <lcf76f155ced4ddcb4097134ff3c332f xmlns="8b4af1a9-4e1b-4a40-a286-aceba65170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4190836F26BE4B980C326F135DEF2C" ma:contentTypeVersion="16" ma:contentTypeDescription="Create a new document." ma:contentTypeScope="" ma:versionID="29af8d3fc3bd20cefae69bb9b7dfeef3">
  <xsd:schema xmlns:xsd="http://www.w3.org/2001/XMLSchema" xmlns:xs="http://www.w3.org/2001/XMLSchema" xmlns:p="http://schemas.microsoft.com/office/2006/metadata/properties" xmlns:ns2="8b4af1a9-4e1b-4a40-a286-aceba65170bb" xmlns:ns3="8047f5d1-b2f6-413b-bef7-8ed7a6a189d2" targetNamespace="http://schemas.microsoft.com/office/2006/metadata/properties" ma:root="true" ma:fieldsID="606ef9644f551cf84fed77ae063debd7" ns2:_="" ns3:_="">
    <xsd:import namespace="8b4af1a9-4e1b-4a40-a286-aceba65170bb"/>
    <xsd:import namespace="8047f5d1-b2f6-413b-bef7-8ed7a6a189d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4af1a9-4e1b-4a40-a286-aceba65170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1d2b590-9d37-48b1-9607-94af05fc044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47f5d1-b2f6-413b-bef7-8ed7a6a189d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09b77c8-38e5-48ee-b078-532b2a282f36}" ma:internalName="TaxCatchAll" ma:showField="CatchAllData" ma:web="8047f5d1-b2f6-413b-bef7-8ed7a6a189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CEF1BA-37F9-4197-BFF1-2A14C590699F}">
  <ds:schemaRefs>
    <ds:schemaRef ds:uri="8b4af1a9-4e1b-4a40-a286-aceba65170bb"/>
    <ds:schemaRef ds:uri="http://schemas.microsoft.com/office/2006/documentManagement/types"/>
    <ds:schemaRef ds:uri="8047f5d1-b2f6-413b-bef7-8ed7a6a189d2"/>
    <ds:schemaRef ds:uri="http://www.w3.org/XML/1998/namespace"/>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E687D21-E7F5-4CB5-8037-BC2508F4266D}">
  <ds:schemaRefs>
    <ds:schemaRef ds:uri="http://schemas.microsoft.com/sharepoint/v3/contenttype/forms"/>
  </ds:schemaRefs>
</ds:datastoreItem>
</file>

<file path=customXml/itemProps3.xml><?xml version="1.0" encoding="utf-8"?>
<ds:datastoreItem xmlns:ds="http://schemas.openxmlformats.org/officeDocument/2006/customXml" ds:itemID="{69DAB321-11DE-4035-B881-5F524549EF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4af1a9-4e1b-4a40-a286-aceba65170bb"/>
    <ds:schemaRef ds:uri="8047f5d1-b2f6-413b-bef7-8ed7a6a189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2741</TotalTime>
  <Words>4305</Words>
  <Application>Microsoft Office PowerPoint</Application>
  <PresentationFormat>On-screen Show (4:3)</PresentationFormat>
  <Paragraphs>315</Paragraphs>
  <Slides>38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Courier New</vt:lpstr>
      <vt:lpstr>Times New Roman</vt:lpstr>
      <vt:lpstr>TimesNewRomanPS</vt:lpstr>
      <vt:lpstr>TimesNewRomanPSMT</vt:lpstr>
      <vt:lpstr>1_Office Theme</vt:lpstr>
      <vt:lpstr> Counselling Notes Protect A legal service for sexual assault counselling notes privilege  </vt:lpstr>
      <vt:lpstr>PowerPoint Presentation</vt:lpstr>
      <vt:lpstr>Overview</vt:lpstr>
      <vt:lpstr>Background to SCAP</vt:lpstr>
      <vt:lpstr>Sexual Assault Counselling Privilege.</vt:lpstr>
      <vt:lpstr>    Evidence Act  s14A Meaning of protected counselling communication  </vt:lpstr>
      <vt:lpstr> Evidence Act s14A Meaning of a protected counselling communications:  </vt:lpstr>
      <vt:lpstr>Definition of a counsellor</vt:lpstr>
      <vt:lpstr>Definition of counselling</vt:lpstr>
      <vt:lpstr>Definition of counselled person</vt:lpstr>
      <vt:lpstr> Whose records may be determined to be “protected counselling communication”? </vt:lpstr>
      <vt:lpstr>Obtaining Counselling Records </vt:lpstr>
      <vt:lpstr>PowerPoint Presentation</vt:lpstr>
      <vt:lpstr>What if Police want the records? </vt:lpstr>
      <vt:lpstr>Disclosure</vt:lpstr>
      <vt:lpstr> Waiver or loss of privilege </vt:lpstr>
      <vt:lpstr>Two Different Types of Privilege</vt:lpstr>
      <vt:lpstr>Qualified privilege</vt:lpstr>
      <vt:lpstr> Court’s obligation to the parties: </vt:lpstr>
      <vt:lpstr> Leave is only granted when the court is satisfied: </vt:lpstr>
      <vt:lpstr>Public Interest considerations have regard to:</vt:lpstr>
      <vt:lpstr>How the Court determines ‘Harm’</vt:lpstr>
      <vt:lpstr>Qld Decisions/ trends</vt:lpstr>
      <vt:lpstr>PowerPoint Presentation</vt:lpstr>
      <vt:lpstr>Is a subpoena for ‘counselling communication’ valid?</vt:lpstr>
      <vt:lpstr> What to do if a subpoena is valid </vt:lpstr>
      <vt:lpstr>PowerPoint Presentation</vt:lpstr>
      <vt:lpstr>PowerPoint Presentation</vt:lpstr>
      <vt:lpstr> Initial steps when served with  a subpoena </vt:lpstr>
      <vt:lpstr>  Develop guidelines for files and records that is “subpoena” friendly in your organisation </vt:lpstr>
      <vt:lpstr>  Policy: records and file management should be made with the following in mind </vt:lpstr>
      <vt:lpstr> Organisation’s policy on responding to subpoenas </vt:lpstr>
      <vt:lpstr> What is the Counselling Notes Protect Service? </vt:lpstr>
      <vt:lpstr> What is the Counselling Notes Protect Service, cont.? </vt:lpstr>
      <vt:lpstr>Women’s Legal Service</vt:lpstr>
      <vt:lpstr>PowerPoint Presentation</vt:lpstr>
      <vt:lpstr>PowerPoint Presentation</vt:lpstr>
      <vt:lpstr>PowerPoint Presentation</vt:lpstr>
    </vt:vector>
  </TitlesOfParts>
  <Company>Legal Aid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Assault Counselling Privilege Legal Assistance Services</dc:title>
  <dc:creator>Linda Richards</dc:creator>
  <cp:lastModifiedBy>Julie Sarkozi</cp:lastModifiedBy>
  <cp:revision>195</cp:revision>
  <cp:lastPrinted>2021-11-24T00:44:44Z</cp:lastPrinted>
  <dcterms:created xsi:type="dcterms:W3CDTF">2017-11-15T03:57:24Z</dcterms:created>
  <dcterms:modified xsi:type="dcterms:W3CDTF">2022-08-16T05:57:39Z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PTRIMReference">
    <vt:lpwstr>TRIM no 2017/0137916</vt:lpwstr>
  </property>
  <property fmtid="{D5CDD505-2E9C-101B-9397-08002B2CF9AE}" pid="3" name="ContentTypeId">
    <vt:lpwstr>0x010100854190836F26BE4B980C326F135DEF2C</vt:lpwstr>
  </property>
  <property fmtid="{D5CDD505-2E9C-101B-9397-08002B2CF9AE}" pid="4" name="MediaServiceImageTags">
    <vt:lpwstr/>
  </property>
</Properties>
</file>