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77" r:id="rId6"/>
    <p:sldId id="280" r:id="rId7"/>
    <p:sldId id="279" r:id="rId8"/>
    <p:sldId id="278" r:id="rId9"/>
    <p:sldId id="276" r:id="rId10"/>
    <p:sldId id="275" r:id="rId11"/>
    <p:sldId id="274" r:id="rId12"/>
    <p:sldId id="273" r:id="rId13"/>
    <p:sldId id="272" r:id="rId14"/>
    <p:sldId id="271" r:id="rId15"/>
    <p:sldId id="270" r:id="rId16"/>
    <p:sldId id="289" r:id="rId17"/>
    <p:sldId id="288" r:id="rId18"/>
    <p:sldId id="287" r:id="rId19"/>
    <p:sldId id="286" r:id="rId20"/>
    <p:sldId id="285" r:id="rId21"/>
    <p:sldId id="284" r:id="rId22"/>
    <p:sldId id="283" r:id="rId23"/>
    <p:sldId id="282" r:id="rId24"/>
    <p:sldId id="298" r:id="rId25"/>
    <p:sldId id="297" r:id="rId26"/>
    <p:sldId id="296" r:id="rId27"/>
    <p:sldId id="295" r:id="rId28"/>
    <p:sldId id="294" r:id="rId29"/>
    <p:sldId id="293" r:id="rId30"/>
    <p:sldId id="299" r:id="rId31"/>
    <p:sldId id="307" r:id="rId32"/>
    <p:sldId id="306" r:id="rId33"/>
    <p:sldId id="305" r:id="rId34"/>
    <p:sldId id="304" r:id="rId35"/>
    <p:sldId id="303" r:id="rId36"/>
    <p:sldId id="302" r:id="rId37"/>
    <p:sldId id="301" r:id="rId38"/>
    <p:sldId id="300" r:id="rId39"/>
    <p:sldId id="292" r:id="rId40"/>
    <p:sldId id="291" r:id="rId41"/>
    <p:sldId id="281" r:id="rId42"/>
    <p:sldId id="290" r:id="rId43"/>
    <p:sldId id="308" r:id="rId44"/>
    <p:sldId id="25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95B"/>
    <a:srgbClr val="55C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F53C65F-E9A0-4815-A4D7-892F6C083C9F}" type="datetimeFigureOut">
              <a:rPr lang="en-AU" smtClean="0"/>
              <a:t>17/12/2019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0FAF07-4D21-4BE8-A658-A09AF1612CA6}" type="slidenum">
              <a:rPr lang="en-AU" smtClean="0"/>
              <a:t>‹#›</a:t>
            </a:fld>
            <a:endParaRPr lang="en-AU"/>
          </a:p>
        </p:txBody>
      </p:sp>
    </p:spTree>
    <p:extLst>
      <p:ext uri="{BB962C8B-B14F-4D97-AF65-F5344CB8AC3E}">
        <p14:creationId xmlns:p14="http://schemas.microsoft.com/office/powerpoint/2010/main" val="93110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F53C65F-E9A0-4815-A4D7-892F6C083C9F}" type="datetimeFigureOut">
              <a:rPr lang="en-AU" smtClean="0"/>
              <a:t>17/12/2019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0FAF07-4D21-4BE8-A658-A09AF1612CA6}" type="slidenum">
              <a:rPr lang="en-AU" smtClean="0"/>
              <a:t>‹#›</a:t>
            </a:fld>
            <a:endParaRPr lang="en-AU"/>
          </a:p>
        </p:txBody>
      </p:sp>
    </p:spTree>
    <p:extLst>
      <p:ext uri="{BB962C8B-B14F-4D97-AF65-F5344CB8AC3E}">
        <p14:creationId xmlns:p14="http://schemas.microsoft.com/office/powerpoint/2010/main" val="253769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F53C65F-E9A0-4815-A4D7-892F6C083C9F}" type="datetimeFigureOut">
              <a:rPr lang="en-AU" smtClean="0"/>
              <a:t>17/12/2019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0FAF07-4D21-4BE8-A658-A09AF1612CA6}" type="slidenum">
              <a:rPr lang="en-AU" smtClean="0"/>
              <a:t>‹#›</a:t>
            </a:fld>
            <a:endParaRPr lang="en-AU"/>
          </a:p>
        </p:txBody>
      </p:sp>
    </p:spTree>
    <p:extLst>
      <p:ext uri="{BB962C8B-B14F-4D97-AF65-F5344CB8AC3E}">
        <p14:creationId xmlns:p14="http://schemas.microsoft.com/office/powerpoint/2010/main" val="158938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F53C65F-E9A0-4815-A4D7-892F6C083C9F}" type="datetimeFigureOut">
              <a:rPr lang="en-AU" smtClean="0"/>
              <a:t>17/12/2019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0FAF07-4D21-4BE8-A658-A09AF1612CA6}" type="slidenum">
              <a:rPr lang="en-AU" smtClean="0"/>
              <a:t>‹#›</a:t>
            </a:fld>
            <a:endParaRPr lang="en-AU"/>
          </a:p>
        </p:txBody>
      </p:sp>
    </p:spTree>
    <p:extLst>
      <p:ext uri="{BB962C8B-B14F-4D97-AF65-F5344CB8AC3E}">
        <p14:creationId xmlns:p14="http://schemas.microsoft.com/office/powerpoint/2010/main" val="133476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53C65F-E9A0-4815-A4D7-892F6C083C9F}" type="datetimeFigureOut">
              <a:rPr lang="en-AU" smtClean="0"/>
              <a:t>17/12/2019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70FAF07-4D21-4BE8-A658-A09AF1612CA6}" type="slidenum">
              <a:rPr lang="en-AU" smtClean="0"/>
              <a:t>‹#›</a:t>
            </a:fld>
            <a:endParaRPr lang="en-AU"/>
          </a:p>
        </p:txBody>
      </p:sp>
    </p:spTree>
    <p:extLst>
      <p:ext uri="{BB962C8B-B14F-4D97-AF65-F5344CB8AC3E}">
        <p14:creationId xmlns:p14="http://schemas.microsoft.com/office/powerpoint/2010/main" val="289443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F53C65F-E9A0-4815-A4D7-892F6C083C9F}" type="datetimeFigureOut">
              <a:rPr lang="en-AU" smtClean="0"/>
              <a:t>17/12/2019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70FAF07-4D21-4BE8-A658-A09AF1612CA6}" type="slidenum">
              <a:rPr lang="en-AU" smtClean="0"/>
              <a:t>‹#›</a:t>
            </a:fld>
            <a:endParaRPr lang="en-AU"/>
          </a:p>
        </p:txBody>
      </p:sp>
    </p:spTree>
    <p:extLst>
      <p:ext uri="{BB962C8B-B14F-4D97-AF65-F5344CB8AC3E}">
        <p14:creationId xmlns:p14="http://schemas.microsoft.com/office/powerpoint/2010/main" val="735313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F53C65F-E9A0-4815-A4D7-892F6C083C9F}" type="datetimeFigureOut">
              <a:rPr lang="en-AU" smtClean="0"/>
              <a:t>17/12/2019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70FAF07-4D21-4BE8-A658-A09AF1612CA6}" type="slidenum">
              <a:rPr lang="en-AU" smtClean="0"/>
              <a:t>‹#›</a:t>
            </a:fld>
            <a:endParaRPr lang="en-AU"/>
          </a:p>
        </p:txBody>
      </p:sp>
    </p:spTree>
    <p:extLst>
      <p:ext uri="{BB962C8B-B14F-4D97-AF65-F5344CB8AC3E}">
        <p14:creationId xmlns:p14="http://schemas.microsoft.com/office/powerpoint/2010/main" val="218723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F53C65F-E9A0-4815-A4D7-892F6C083C9F}" type="datetimeFigureOut">
              <a:rPr lang="en-AU" smtClean="0"/>
              <a:t>17/12/2019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70FAF07-4D21-4BE8-A658-A09AF1612CA6}" type="slidenum">
              <a:rPr lang="en-AU" smtClean="0"/>
              <a:t>‹#›</a:t>
            </a:fld>
            <a:endParaRPr lang="en-AU"/>
          </a:p>
        </p:txBody>
      </p:sp>
    </p:spTree>
    <p:extLst>
      <p:ext uri="{BB962C8B-B14F-4D97-AF65-F5344CB8AC3E}">
        <p14:creationId xmlns:p14="http://schemas.microsoft.com/office/powerpoint/2010/main" val="444033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3C65F-E9A0-4815-A4D7-892F6C083C9F}" type="datetimeFigureOut">
              <a:rPr lang="en-AU" smtClean="0"/>
              <a:t>17/12/2019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70FAF07-4D21-4BE8-A658-A09AF1612CA6}" type="slidenum">
              <a:rPr lang="en-AU" smtClean="0"/>
              <a:t>‹#›</a:t>
            </a:fld>
            <a:endParaRPr lang="en-AU"/>
          </a:p>
        </p:txBody>
      </p:sp>
    </p:spTree>
    <p:extLst>
      <p:ext uri="{BB962C8B-B14F-4D97-AF65-F5344CB8AC3E}">
        <p14:creationId xmlns:p14="http://schemas.microsoft.com/office/powerpoint/2010/main" val="2128738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53C65F-E9A0-4815-A4D7-892F6C083C9F}" type="datetimeFigureOut">
              <a:rPr lang="en-AU" smtClean="0"/>
              <a:t>17/12/2019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70FAF07-4D21-4BE8-A658-A09AF1612CA6}" type="slidenum">
              <a:rPr lang="en-AU" smtClean="0"/>
              <a:t>‹#›</a:t>
            </a:fld>
            <a:endParaRPr lang="en-AU"/>
          </a:p>
        </p:txBody>
      </p:sp>
    </p:spTree>
    <p:extLst>
      <p:ext uri="{BB962C8B-B14F-4D97-AF65-F5344CB8AC3E}">
        <p14:creationId xmlns:p14="http://schemas.microsoft.com/office/powerpoint/2010/main" val="79896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53C65F-E9A0-4815-A4D7-892F6C083C9F}" type="datetimeFigureOut">
              <a:rPr lang="en-AU" smtClean="0"/>
              <a:t>17/12/2019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70FAF07-4D21-4BE8-A658-A09AF1612CA6}" type="slidenum">
              <a:rPr lang="en-AU" smtClean="0"/>
              <a:t>‹#›</a:t>
            </a:fld>
            <a:endParaRPr lang="en-AU"/>
          </a:p>
        </p:txBody>
      </p:sp>
    </p:spTree>
    <p:extLst>
      <p:ext uri="{BB962C8B-B14F-4D97-AF65-F5344CB8AC3E}">
        <p14:creationId xmlns:p14="http://schemas.microsoft.com/office/powerpoint/2010/main" val="9443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3C65F-E9A0-4815-A4D7-892F6C083C9F}" type="datetimeFigureOut">
              <a:rPr lang="en-AU" smtClean="0"/>
              <a:t>17/12/2019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FAF07-4D21-4BE8-A658-A09AF1612CA6}" type="slidenum">
              <a:rPr lang="en-AU" smtClean="0"/>
              <a:t>‹#›</a:t>
            </a:fld>
            <a:endParaRPr lang="en-AU"/>
          </a:p>
        </p:txBody>
      </p:sp>
    </p:spTree>
    <p:extLst>
      <p:ext uri="{BB962C8B-B14F-4D97-AF65-F5344CB8AC3E}">
        <p14:creationId xmlns:p14="http://schemas.microsoft.com/office/powerpoint/2010/main" val="1000918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s.walters@cqu.edu.au"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speakoutloud.ne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mailto:m.s.walters@cqu.edu.au"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qcdfvronline@cqu.edu.au"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5C1E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4713" y="2432821"/>
            <a:ext cx="9860652" cy="2082801"/>
          </a:xfrm>
        </p:spPr>
        <p:txBody>
          <a:bodyPr>
            <a:normAutofit/>
          </a:bodyPr>
          <a:lstStyle/>
          <a:p>
            <a:pPr algn="l"/>
            <a:r>
              <a:rPr lang="en-US" dirty="0">
                <a:solidFill>
                  <a:schemeClr val="bg1"/>
                </a:solidFill>
                <a:latin typeface="Fira Sans Condensed" panose="020B0803050000020004" pitchFamily="34" charset="0"/>
              </a:rPr>
              <a:t>Working with Men</a:t>
            </a:r>
            <a:br>
              <a:rPr lang="en-US" dirty="0">
                <a:solidFill>
                  <a:schemeClr val="bg1"/>
                </a:solidFill>
                <a:latin typeface="Fira Sans Condensed" panose="020B0803050000020004" pitchFamily="34" charset="0"/>
              </a:rPr>
            </a:br>
            <a:r>
              <a:rPr lang="en-US" dirty="0">
                <a:solidFill>
                  <a:schemeClr val="bg1"/>
                </a:solidFill>
                <a:latin typeface="Fira Sans Condensed" panose="020B0803050000020004" pitchFamily="34" charset="0"/>
              </a:rPr>
              <a:t>Coercive Control</a:t>
            </a:r>
            <a:endParaRPr lang="en-AU" dirty="0">
              <a:solidFill>
                <a:schemeClr val="bg1"/>
              </a:solidFill>
              <a:latin typeface="Fira Sans Condensed" panose="020B08030500000200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085" y="181395"/>
            <a:ext cx="5290457" cy="1750817"/>
          </a:xfrm>
          <a:prstGeom prst="rect">
            <a:avLst/>
          </a:prstGeom>
        </p:spPr>
      </p:pic>
      <p:sp>
        <p:nvSpPr>
          <p:cNvPr id="6" name="TextBox 5"/>
          <p:cNvSpPr txBox="1"/>
          <p:nvPr/>
        </p:nvSpPr>
        <p:spPr>
          <a:xfrm>
            <a:off x="344713" y="5535385"/>
            <a:ext cx="4379686" cy="923330"/>
          </a:xfrm>
          <a:prstGeom prst="rect">
            <a:avLst/>
          </a:prstGeom>
          <a:solidFill>
            <a:srgbClr val="55C1E2"/>
          </a:solidFill>
        </p:spPr>
        <p:txBody>
          <a:bodyPr wrap="square" rtlCol="0">
            <a:spAutoFit/>
          </a:bodyPr>
          <a:lstStyle/>
          <a:p>
            <a:r>
              <a:rPr lang="en-AU" b="1" dirty="0">
                <a:solidFill>
                  <a:schemeClr val="bg1"/>
                </a:solidFill>
                <a:latin typeface="Fira Sans Condensed Light" panose="020B0403050000020004" pitchFamily="34" charset="0"/>
              </a:rPr>
              <a:t>M: </a:t>
            </a:r>
            <a:r>
              <a:rPr lang="en-AU" dirty="0">
                <a:solidFill>
                  <a:schemeClr val="bg1"/>
                </a:solidFill>
                <a:latin typeface="Fira Sans Condensed Light" panose="020B0403050000020004" pitchFamily="34" charset="0"/>
              </a:rPr>
              <a:t>PO Box 135, Mackay MC, Qld 4741</a:t>
            </a:r>
          </a:p>
          <a:p>
            <a:r>
              <a:rPr lang="en-AU" b="1" dirty="0">
                <a:solidFill>
                  <a:schemeClr val="bg1"/>
                </a:solidFill>
                <a:latin typeface="Fira Sans Condensed Light" panose="020B0403050000020004" pitchFamily="34" charset="0"/>
              </a:rPr>
              <a:t>P: </a:t>
            </a:r>
            <a:r>
              <a:rPr lang="en-AU" dirty="0">
                <a:solidFill>
                  <a:schemeClr val="bg1"/>
                </a:solidFill>
                <a:latin typeface="Fira Sans Condensed Light" panose="020B0403050000020004" pitchFamily="34" charset="0"/>
              </a:rPr>
              <a:t>07 4940 3320 </a:t>
            </a:r>
            <a:r>
              <a:rPr lang="en-AU" b="1" dirty="0">
                <a:solidFill>
                  <a:schemeClr val="bg1"/>
                </a:solidFill>
                <a:latin typeface="Fira Sans Condensed Light" panose="020B0403050000020004" pitchFamily="34" charset="0"/>
              </a:rPr>
              <a:t>E: </a:t>
            </a:r>
            <a:r>
              <a:rPr lang="en-AU" dirty="0">
                <a:solidFill>
                  <a:schemeClr val="bg1"/>
                </a:solidFill>
                <a:latin typeface="Fira Sans Condensed Light" panose="020B0403050000020004" pitchFamily="34" charset="0"/>
                <a:hlinkClick r:id="rId3"/>
              </a:rPr>
              <a:t>m.s.walters@cqu.edu.au</a:t>
            </a:r>
            <a:r>
              <a:rPr lang="en-AU" dirty="0">
                <a:solidFill>
                  <a:schemeClr val="bg1"/>
                </a:solidFill>
                <a:latin typeface="Fira Sans Condensed Light" panose="020B0403050000020004" pitchFamily="34" charset="0"/>
              </a:rPr>
              <a:t> </a:t>
            </a:r>
          </a:p>
          <a:p>
            <a:r>
              <a:rPr lang="en-AU" dirty="0">
                <a:solidFill>
                  <a:schemeClr val="bg1"/>
                </a:solidFill>
                <a:latin typeface="Fira Sans Condensed Light" panose="020B0403050000020004" pitchFamily="34" charset="0"/>
              </a:rPr>
              <a:t>www.noviolence.org.au</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4630" y="5023226"/>
            <a:ext cx="2580595" cy="1562631"/>
          </a:xfrm>
          <a:prstGeom prst="rect">
            <a:avLst/>
          </a:prstGeom>
        </p:spPr>
      </p:pic>
      <p:sp>
        <p:nvSpPr>
          <p:cNvPr id="3" name="TextBox 2"/>
          <p:cNvSpPr txBox="1"/>
          <p:nvPr/>
        </p:nvSpPr>
        <p:spPr>
          <a:xfrm>
            <a:off x="344713" y="4714757"/>
            <a:ext cx="9685561" cy="461665"/>
          </a:xfrm>
          <a:prstGeom prst="rect">
            <a:avLst/>
          </a:prstGeom>
          <a:noFill/>
        </p:spPr>
        <p:txBody>
          <a:bodyPr wrap="square" rtlCol="0">
            <a:spAutoFit/>
          </a:bodyPr>
          <a:lstStyle/>
          <a:p>
            <a:r>
              <a:rPr lang="en-AU" sz="2400" b="1" dirty="0">
                <a:solidFill>
                  <a:schemeClr val="bg1"/>
                </a:solidFill>
                <a:latin typeface="Fira Sans Condensed Light" panose="020B0403050000020004"/>
              </a:rPr>
              <a:t>Presented by Mark Walters, QCDFVR</a:t>
            </a:r>
          </a:p>
        </p:txBody>
      </p:sp>
    </p:spTree>
    <p:extLst>
      <p:ext uri="{BB962C8B-B14F-4D97-AF65-F5344CB8AC3E}">
        <p14:creationId xmlns:p14="http://schemas.microsoft.com/office/powerpoint/2010/main" val="1042483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Title 1">
            <a:extLst>
              <a:ext uri="{FF2B5EF4-FFF2-40B4-BE49-F238E27FC236}">
                <a16:creationId xmlns:a16="http://schemas.microsoft.com/office/drawing/2014/main" id="{2C2F304B-3FF0-4591-BE40-B2471DF9AA19}"/>
              </a:ext>
            </a:extLst>
          </p:cNvPr>
          <p:cNvSpPr txBox="1">
            <a:spLocks/>
          </p:cNvSpPr>
          <p:nvPr/>
        </p:nvSpPr>
        <p:spPr>
          <a:xfrm>
            <a:off x="573437" y="291548"/>
            <a:ext cx="10439120" cy="10799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ctr">
              <a:lnSpc>
                <a:spcPct val="107000"/>
              </a:lnSpc>
              <a:spcBef>
                <a:spcPts val="0"/>
              </a:spcBef>
              <a:spcAft>
                <a:spcPts val="800"/>
              </a:spcAft>
            </a:pPr>
            <a:r>
              <a:rPr lang="en-AU" sz="2800" b="1">
                <a:solidFill>
                  <a:prstClr val="black"/>
                </a:solidFill>
                <a:latin typeface="Calibri Light"/>
              </a:rPr>
              <a:t>National Survey on Community Attitudes to Violence Against Women 2013</a:t>
            </a:r>
            <a:br>
              <a:rPr lang="en-AU" sz="2800">
                <a:solidFill>
                  <a:prstClr val="black"/>
                </a:solidFill>
                <a:latin typeface="Calibri" panose="020F0502020204030204" pitchFamily="34" charset="0"/>
                <a:ea typeface="Calibri" panose="020F0502020204030204" pitchFamily="34" charset="0"/>
                <a:cs typeface="Calibri" panose="020F0502020204030204" pitchFamily="34" charset="0"/>
              </a:rPr>
            </a:br>
            <a:endParaRPr lang="en-AU" sz="2800" b="1" dirty="0">
              <a:solidFill>
                <a:srgbClr val="421C5E"/>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7B848F0-F5BC-4579-B94C-CE30C6CA2510}"/>
              </a:ext>
            </a:extLst>
          </p:cNvPr>
          <p:cNvSpPr/>
          <p:nvPr/>
        </p:nvSpPr>
        <p:spPr>
          <a:xfrm>
            <a:off x="371061" y="1371518"/>
            <a:ext cx="10641495" cy="4590616"/>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AU" sz="2800" dirty="0">
                <a:solidFill>
                  <a:prstClr val="black"/>
                </a:solidFill>
                <a:latin typeface="Calibri"/>
              </a:rPr>
              <a:t>Sample size of over 17,500 interviewed by phone, the third survey of its kind (1995, 2009). Weighted evenly to account for gender, age, socio economic status and cultural background. </a:t>
            </a:r>
          </a:p>
          <a:p>
            <a:pPr marL="228600" lvl="0" indent="-228600">
              <a:lnSpc>
                <a:spcPct val="90000"/>
              </a:lnSpc>
              <a:spcBef>
                <a:spcPts val="1000"/>
              </a:spcBef>
              <a:buFont typeface="Arial" panose="020B0604020202020204" pitchFamily="34" charset="0"/>
              <a:buChar char="•"/>
            </a:pPr>
            <a:r>
              <a:rPr lang="en-AU" sz="2200" b="1" dirty="0">
                <a:solidFill>
                  <a:prstClr val="black"/>
                </a:solidFill>
                <a:latin typeface="Calibri"/>
              </a:rPr>
              <a:t>51% of the survey respondents believed that a woman could leave a violent relationship if she really wanted to (54%/2009).</a:t>
            </a:r>
          </a:p>
          <a:p>
            <a:pPr marL="228600" lvl="0" indent="-228600">
              <a:lnSpc>
                <a:spcPct val="90000"/>
              </a:lnSpc>
              <a:spcBef>
                <a:spcPts val="1000"/>
              </a:spcBef>
              <a:buFont typeface="Arial" panose="020B0604020202020204" pitchFamily="34" charset="0"/>
              <a:buChar char="•"/>
            </a:pPr>
            <a:endParaRPr lang="en-AU" sz="2800" dirty="0">
              <a:solidFill>
                <a:prstClr val="black"/>
              </a:solidFill>
              <a:latin typeface="Calibri"/>
            </a:endParaRPr>
          </a:p>
          <a:p>
            <a:pPr marL="228600" lvl="0" indent="-228600">
              <a:lnSpc>
                <a:spcPct val="90000"/>
              </a:lnSpc>
              <a:spcBef>
                <a:spcPts val="1000"/>
              </a:spcBef>
              <a:buFont typeface="Arial" panose="020B0604020202020204" pitchFamily="34" charset="0"/>
              <a:buChar char="•"/>
            </a:pPr>
            <a:r>
              <a:rPr lang="en-AU" sz="2800" dirty="0">
                <a:solidFill>
                  <a:prstClr val="black"/>
                </a:solidFill>
                <a:latin typeface="Calibri"/>
              </a:rPr>
              <a:t>In the 2016 – 17 Annual Report from the Death Review and advisory Board; the lethality risk factor that emerged in 57.4 % of the cases reviewed was.. </a:t>
            </a:r>
          </a:p>
          <a:p>
            <a:pPr marL="228600" lvl="0" indent="-228600">
              <a:lnSpc>
                <a:spcPct val="90000"/>
              </a:lnSpc>
              <a:spcBef>
                <a:spcPts val="1000"/>
              </a:spcBef>
              <a:buFont typeface="Arial" panose="020B0604020202020204" pitchFamily="34" charset="0"/>
              <a:buChar char="•"/>
            </a:pPr>
            <a:r>
              <a:rPr lang="en-AU" sz="2800" i="1" dirty="0">
                <a:solidFill>
                  <a:prstClr val="black"/>
                </a:solidFill>
                <a:latin typeface="Calibri"/>
              </a:rPr>
              <a:t>Actual or pending separation. </a:t>
            </a:r>
            <a:endParaRPr lang="en-AU" sz="2800" dirty="0">
              <a:solidFill>
                <a:prstClr val="black"/>
              </a:solidFill>
              <a:latin typeface="Calibri"/>
            </a:endParaRPr>
          </a:p>
          <a:p>
            <a:pPr marL="457200" lvl="0">
              <a:lnSpc>
                <a:spcPct val="107000"/>
              </a:lnSpc>
              <a:spcAft>
                <a:spcPts val="800"/>
              </a:spcAft>
              <a:defRPr/>
            </a:pPr>
            <a:endParaRPr kumimoji="0" lang="en-AU"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3995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22F21DBE-4193-4C47-9B3F-0BE05683B10D}"/>
              </a:ext>
            </a:extLst>
          </p:cNvPr>
          <p:cNvSpPr/>
          <p:nvPr/>
        </p:nvSpPr>
        <p:spPr>
          <a:xfrm>
            <a:off x="755373" y="1371518"/>
            <a:ext cx="10257183" cy="3244543"/>
          </a:xfrm>
          <a:prstGeom prst="rect">
            <a:avLst/>
          </a:prstGeom>
        </p:spPr>
        <p:txBody>
          <a:bodyPr wrap="square">
            <a:spAutoFit/>
          </a:bodyPr>
          <a:lstStyle/>
          <a:p>
            <a:pPr marL="457200">
              <a:lnSpc>
                <a:spcPct val="107000"/>
              </a:lnSpc>
              <a:spcAft>
                <a:spcPts val="800"/>
              </a:spcAft>
              <a:defRPr/>
            </a:pPr>
            <a:endParaRPr lang="en-AU" sz="1600" dirty="0">
              <a:solidFill>
                <a:prstClr val="black"/>
              </a:solidFill>
              <a:ea typeface="Calibri" panose="020F0502020204030204" pitchFamily="34" charset="0"/>
              <a:cs typeface="Calibri" panose="020F0502020204030204" pitchFamily="34" charset="0"/>
            </a:endParaRPr>
          </a:p>
          <a:p>
            <a:pPr marL="457200">
              <a:lnSpc>
                <a:spcPct val="107000"/>
              </a:lnSpc>
              <a:spcAft>
                <a:spcPts val="800"/>
              </a:spcAft>
              <a:defRPr/>
            </a:pPr>
            <a:r>
              <a:rPr lang="en-AU" sz="1600" dirty="0">
                <a:solidFill>
                  <a:prstClr val="black"/>
                </a:solidFill>
                <a:ea typeface="Calibri" panose="020F0502020204030204" pitchFamily="34" charset="0"/>
                <a:cs typeface="Calibri" panose="020F0502020204030204" pitchFamily="34" charset="0"/>
              </a:rPr>
              <a:t> </a:t>
            </a:r>
            <a:r>
              <a:rPr lang="en-AU" sz="3600" dirty="0">
                <a:solidFill>
                  <a:prstClr val="black"/>
                </a:solidFill>
                <a:ea typeface="Calibri" panose="020F0502020204030204" pitchFamily="34" charset="0"/>
                <a:cs typeface="Calibri" panose="020F0502020204030204" pitchFamily="34" charset="0"/>
              </a:rPr>
              <a:t>Evan Stark defines ‘coercive control’ as harmful and unwarranted control of one human being by another, which is caused by a myriad of small actions. </a:t>
            </a:r>
          </a:p>
          <a:p>
            <a:pPr marL="457200">
              <a:lnSpc>
                <a:spcPct val="107000"/>
              </a:lnSpc>
              <a:spcAft>
                <a:spcPts val="800"/>
              </a:spcAft>
              <a:defRPr/>
            </a:pPr>
            <a:r>
              <a:rPr lang="en-AU" sz="2000" dirty="0">
                <a:solidFill>
                  <a:prstClr val="black"/>
                </a:solidFill>
                <a:cs typeface="Calibri" panose="020F0502020204030204" pitchFamily="34" charset="0"/>
              </a:rPr>
              <a:t>Cited in </a:t>
            </a:r>
            <a:r>
              <a:rPr lang="en-AU" sz="2000" dirty="0" err="1">
                <a:solidFill>
                  <a:prstClr val="black"/>
                </a:solidFill>
                <a:cs typeface="Calibri" panose="020F0502020204030204" pitchFamily="34" charset="0"/>
              </a:rPr>
              <a:t>Valis</a:t>
            </a:r>
            <a:r>
              <a:rPr lang="en-AU" sz="2000" dirty="0">
                <a:solidFill>
                  <a:prstClr val="black"/>
                </a:solidFill>
                <a:cs typeface="Calibri" panose="020F0502020204030204" pitchFamily="34" charset="0"/>
              </a:rPr>
              <a:t> et al (2017) p 18.</a:t>
            </a:r>
            <a:endParaRPr lang="en-AU" sz="2000" dirty="0">
              <a:solidFill>
                <a:prstClr val="black"/>
              </a:solidFill>
              <a:latin typeface="Century Gothic" panose="020B0502020202020204"/>
            </a:endParaRPr>
          </a:p>
        </p:txBody>
      </p:sp>
    </p:spTree>
    <p:extLst>
      <p:ext uri="{BB962C8B-B14F-4D97-AF65-F5344CB8AC3E}">
        <p14:creationId xmlns:p14="http://schemas.microsoft.com/office/powerpoint/2010/main" val="148507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EDEB88D6-625A-42F0-A197-E53308B1E618}"/>
              </a:ext>
            </a:extLst>
          </p:cNvPr>
          <p:cNvSpPr/>
          <p:nvPr/>
        </p:nvSpPr>
        <p:spPr>
          <a:xfrm>
            <a:off x="755373" y="1371518"/>
            <a:ext cx="10257183" cy="2799100"/>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800"/>
              </a:spcAft>
              <a:buClrTx/>
              <a:buSzTx/>
              <a:buFontTx/>
              <a:buNone/>
              <a:tabLst/>
              <a:defRPr/>
            </a:pPr>
            <a:endPar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lvl="0">
              <a:lnSpc>
                <a:spcPct val="107000"/>
              </a:lnSpc>
              <a:spcAft>
                <a:spcPts val="800"/>
              </a:spcAft>
              <a:defRPr/>
            </a:pPr>
            <a:r>
              <a:rPr kumimoji="0" lang="en-AU"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set of individualised and specific tactics to exploit</a:t>
            </a:r>
            <a:r>
              <a:rPr kumimoji="0" lang="en-AU" sz="36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existing vulnerabilities or to create new ones through disrupting and destroying  confidence, capacity and/or capabilities.  </a:t>
            </a:r>
            <a:endParaRPr kumimoji="0" lang="en-AU" sz="3600" b="0" i="0" u="none" strike="noStrike" kern="1200" cap="none" spc="0" normalizeH="0" baseline="0" noProof="0" dirty="0">
              <a:ln>
                <a:noFill/>
              </a:ln>
              <a:solidFill>
                <a:prstClr val="black"/>
              </a:solidFill>
              <a:effectLst/>
              <a:uLnTx/>
              <a:uFillTx/>
              <a:latin typeface="Century Gothic" panose="020B0502020202020204"/>
            </a:endParaRPr>
          </a:p>
        </p:txBody>
      </p:sp>
    </p:spTree>
    <p:extLst>
      <p:ext uri="{BB962C8B-B14F-4D97-AF65-F5344CB8AC3E}">
        <p14:creationId xmlns:p14="http://schemas.microsoft.com/office/powerpoint/2010/main" val="2344590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D1300117-29C4-4D9C-8623-F266B58F322A}"/>
              </a:ext>
            </a:extLst>
          </p:cNvPr>
          <p:cNvSpPr/>
          <p:nvPr/>
        </p:nvSpPr>
        <p:spPr>
          <a:xfrm>
            <a:off x="901149" y="662609"/>
            <a:ext cx="9854676" cy="5423921"/>
          </a:xfrm>
          <a:prstGeom prst="rect">
            <a:avLst/>
          </a:prstGeom>
        </p:spPr>
        <p:txBody>
          <a:bodyPr wrap="square">
            <a:spAutoFit/>
          </a:bodyPr>
          <a:lstStyle/>
          <a:p>
            <a:pPr>
              <a:lnSpc>
                <a:spcPct val="107000"/>
              </a:lnSpc>
              <a:spcAft>
                <a:spcPts val="800"/>
              </a:spcAft>
            </a:pPr>
            <a:endParaRPr lang="en-AU"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3600" dirty="0">
                <a:latin typeface="Calibri" panose="020F0502020204030204" pitchFamily="34" charset="0"/>
                <a:ea typeface="Calibri" panose="020F0502020204030204" pitchFamily="34" charset="0"/>
                <a:cs typeface="Times New Roman" panose="02020603050405020304" pitchFamily="18" charset="0"/>
              </a:rPr>
              <a:t>So unlike angry men out of control; calculating abuses get to know their victims, a bit at a time.</a:t>
            </a:r>
          </a:p>
          <a:p>
            <a:pPr>
              <a:lnSpc>
                <a:spcPct val="107000"/>
              </a:lnSpc>
              <a:spcAft>
                <a:spcPts val="800"/>
              </a:spcAft>
            </a:pPr>
            <a:endParaRPr lang="en-AU"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3600" dirty="0">
                <a:latin typeface="Calibri" panose="020F0502020204030204" pitchFamily="34" charset="0"/>
                <a:ea typeface="Calibri" panose="020F0502020204030204" pitchFamily="34" charset="0"/>
                <a:cs typeface="Times New Roman" panose="02020603050405020304" pitchFamily="18" charset="0"/>
              </a:rPr>
              <a:t>They strategize….. </a:t>
            </a:r>
          </a:p>
          <a:p>
            <a:pPr>
              <a:lnSpc>
                <a:spcPct val="107000"/>
              </a:lnSpc>
              <a:spcAft>
                <a:spcPts val="800"/>
              </a:spcAft>
            </a:pPr>
            <a:endParaRPr lang="en-AU"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3600" dirty="0">
                <a:latin typeface="Calibri" panose="020F0502020204030204" pitchFamily="34" charset="0"/>
                <a:ea typeface="Calibri" panose="020F0502020204030204" pitchFamily="34" charset="0"/>
                <a:cs typeface="Times New Roman" panose="02020603050405020304" pitchFamily="18" charset="0"/>
              </a:rPr>
              <a:t>Selective and thoughtful. </a:t>
            </a: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1185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7" name="Title 1">
            <a:extLst>
              <a:ext uri="{FF2B5EF4-FFF2-40B4-BE49-F238E27FC236}">
                <a16:creationId xmlns:a16="http://schemas.microsoft.com/office/drawing/2014/main" id="{9EDFEEC3-B304-4600-A4FF-333D9729D0EC}"/>
              </a:ext>
            </a:extLst>
          </p:cNvPr>
          <p:cNvSpPr txBox="1">
            <a:spLocks/>
          </p:cNvSpPr>
          <p:nvPr/>
        </p:nvSpPr>
        <p:spPr bwMode="gray">
          <a:xfrm>
            <a:off x="573437" y="291547"/>
            <a:ext cx="10810180" cy="584420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7000"/>
              </a:lnSpc>
              <a:spcBef>
                <a:spcPct val="0"/>
              </a:spcBef>
              <a:spcAft>
                <a:spcPts val="800"/>
              </a:spcAft>
              <a:buClrTx/>
              <a:buSzTx/>
              <a:buFontTx/>
              <a:buNone/>
              <a:tabLst/>
              <a:defRPr/>
            </a:pPr>
            <a:br>
              <a:rPr kumimoji="0" lang="en-AU"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AU"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Consider the actions involved in gas lighting. Subtle disruptions of routine and order. </a:t>
            </a:r>
            <a:br>
              <a:rPr kumimoji="0" lang="en-AU"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en-AU"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AU"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Technique needs to match vulnerabilities (or the possibilities of creating one).  </a:t>
            </a:r>
            <a:br>
              <a:rPr kumimoji="0" lang="en-AU"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en-AU"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en-AU"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AU"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One type or tactic doesn’t fit all…  </a:t>
            </a:r>
            <a:br>
              <a:rPr kumimoji="0" lang="en-AU"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en-AU" sz="1800" b="0" i="0" u="none" strike="noStrike" kern="1200" cap="none" spc="0" normalizeH="0" baseline="0" noProof="0" dirty="0">
                <a:ln>
                  <a:noFill/>
                </a:ln>
                <a:solidFill>
                  <a:srgbClr val="EBEBEB"/>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AU" sz="2800" b="1" i="0" u="none" strike="noStrike" kern="1200" cap="none" spc="0" normalizeH="0" baseline="0" noProof="0" dirty="0">
              <a:ln>
                <a:noFill/>
              </a:ln>
              <a:solidFill>
                <a:srgbClr val="421C5E"/>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950408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pic>
        <p:nvPicPr>
          <p:cNvPr id="6" name="Picture 5">
            <a:extLst>
              <a:ext uri="{FF2B5EF4-FFF2-40B4-BE49-F238E27FC236}">
                <a16:creationId xmlns:a16="http://schemas.microsoft.com/office/drawing/2014/main" id="{9DE191AB-DAD2-4F55-8A3F-18F5A02E774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17364" y="230024"/>
            <a:ext cx="6342077" cy="5636672"/>
          </a:xfrm>
          <a:prstGeom prst="rect">
            <a:avLst/>
          </a:prstGeom>
          <a:noFill/>
          <a:ln>
            <a:noFill/>
          </a:ln>
        </p:spPr>
      </p:pic>
    </p:spTree>
    <p:extLst>
      <p:ext uri="{BB962C8B-B14F-4D97-AF65-F5344CB8AC3E}">
        <p14:creationId xmlns:p14="http://schemas.microsoft.com/office/powerpoint/2010/main" val="2875798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pic>
        <p:nvPicPr>
          <p:cNvPr id="6" name="Picture 5">
            <a:extLst>
              <a:ext uri="{FF2B5EF4-FFF2-40B4-BE49-F238E27FC236}">
                <a16:creationId xmlns:a16="http://schemas.microsoft.com/office/drawing/2014/main" id="{6A63E9EE-3286-4620-8BA8-BFD3D5E33192}"/>
              </a:ext>
            </a:extLst>
          </p:cNvPr>
          <p:cNvPicPr/>
          <p:nvPr/>
        </p:nvPicPr>
        <p:blipFill rotWithShape="1">
          <a:blip r:embed="rId4">
            <a:extLst>
              <a:ext uri="{28A0092B-C50C-407E-A947-70E740481C1C}">
                <a14:useLocalDpi xmlns:a14="http://schemas.microsoft.com/office/drawing/2010/main" val="0"/>
              </a:ext>
            </a:extLst>
          </a:blip>
          <a:srcRect l="4014" t="-241" r="1142" b="3784"/>
          <a:stretch/>
        </p:blipFill>
        <p:spPr bwMode="auto">
          <a:xfrm>
            <a:off x="248727" y="251068"/>
            <a:ext cx="6219186" cy="5557838"/>
          </a:xfrm>
          <a:prstGeom prst="ellipse">
            <a:avLst/>
          </a:prstGeom>
          <a:noFill/>
          <a:ln>
            <a:noFill/>
          </a:ln>
        </p:spPr>
      </p:pic>
      <p:sp>
        <p:nvSpPr>
          <p:cNvPr id="7" name="Rectangle 6">
            <a:extLst>
              <a:ext uri="{FF2B5EF4-FFF2-40B4-BE49-F238E27FC236}">
                <a16:creationId xmlns:a16="http://schemas.microsoft.com/office/drawing/2014/main" id="{BA39A7BA-7348-419D-B767-2E7C4BCD1B2C}"/>
              </a:ext>
            </a:extLst>
          </p:cNvPr>
          <p:cNvSpPr/>
          <p:nvPr/>
        </p:nvSpPr>
        <p:spPr>
          <a:xfrm>
            <a:off x="7334857" y="2076188"/>
            <a:ext cx="4857143" cy="1754326"/>
          </a:xfrm>
          <a:prstGeom prst="rect">
            <a:avLst/>
          </a:prstGeom>
        </p:spPr>
        <p:txBody>
          <a:bodyPr wrap="square">
            <a:spAutoFit/>
          </a:bodyPr>
          <a:lstStyle/>
          <a:p>
            <a:r>
              <a:rPr lang="en-AU" dirty="0">
                <a:latin typeface="Trebuchet MS" panose="020B0603020202020204" pitchFamily="34" charset="0"/>
              </a:rPr>
              <a:t>“Sexual violence may serve as an expression of men’s unearned gender-based privilege, based on a belief that they are entitled to sexual gratification and are being ‘victimised’ when women ‘withhold’ sex from them.” </a:t>
            </a:r>
            <a:r>
              <a:rPr lang="en-AU" sz="1400" dirty="0">
                <a:latin typeface="Trebuchet MS" panose="020B0603020202020204" pitchFamily="34" charset="0"/>
              </a:rPr>
              <a:t>(</a:t>
            </a:r>
            <a:r>
              <a:rPr lang="en-AU" sz="1400" dirty="0" err="1">
                <a:latin typeface="Trebuchet MS" panose="020B0603020202020204" pitchFamily="34" charset="0"/>
              </a:rPr>
              <a:t>Vlais</a:t>
            </a:r>
            <a:r>
              <a:rPr lang="en-AU" sz="1400" dirty="0">
                <a:latin typeface="Trebuchet MS" panose="020B0603020202020204" pitchFamily="34" charset="0"/>
              </a:rPr>
              <a:t>, 2011)</a:t>
            </a:r>
            <a:endParaRPr lang="en-AU" sz="1400" dirty="0"/>
          </a:p>
        </p:txBody>
      </p:sp>
    </p:spTree>
    <p:extLst>
      <p:ext uri="{BB962C8B-B14F-4D97-AF65-F5344CB8AC3E}">
        <p14:creationId xmlns:p14="http://schemas.microsoft.com/office/powerpoint/2010/main" val="269542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5AC9B6AF-6280-42D9-9413-C58302922D63}"/>
              </a:ext>
            </a:extLst>
          </p:cNvPr>
          <p:cNvSpPr/>
          <p:nvPr/>
        </p:nvSpPr>
        <p:spPr>
          <a:xfrm>
            <a:off x="713064" y="117713"/>
            <a:ext cx="10570129" cy="6038256"/>
          </a:xfrm>
          <a:prstGeom prst="rect">
            <a:avLst/>
          </a:prstGeom>
        </p:spPr>
        <p:txBody>
          <a:bodyPr wrap="square">
            <a:spAutoFit/>
          </a:bodyPr>
          <a:lstStyle/>
          <a:p>
            <a:pPr>
              <a:lnSpc>
                <a:spcPct val="107000"/>
              </a:lnSpc>
              <a:spcAft>
                <a:spcPts val="800"/>
              </a:spcAft>
            </a:pPr>
            <a:r>
              <a:rPr lang="en-AU" sz="3600" dirty="0">
                <a:latin typeface="Calibri" panose="020F0502020204030204" pitchFamily="34" charset="0"/>
                <a:ea typeface="Calibri" panose="020F0502020204030204" pitchFamily="34" charset="0"/>
                <a:cs typeface="Times New Roman" panose="02020603050405020304" pitchFamily="18" charset="0"/>
              </a:rPr>
              <a:t>So what to look for..</a:t>
            </a:r>
          </a:p>
          <a:p>
            <a:pPr>
              <a:lnSpc>
                <a:spcPct val="107000"/>
              </a:lnSpc>
              <a:spcAft>
                <a:spcPts val="800"/>
              </a:spcAft>
            </a:pPr>
            <a:r>
              <a:rPr lang="en-AU" sz="3600" dirty="0">
                <a:latin typeface="Calibri" panose="020F0502020204030204" pitchFamily="34" charset="0"/>
                <a:ea typeface="Calibri" panose="020F0502020204030204" pitchFamily="34" charset="0"/>
                <a:cs typeface="Times New Roman" panose="02020603050405020304" pitchFamily="18" charset="0"/>
              </a:rPr>
              <a:t>Evan Stark again..</a:t>
            </a:r>
          </a:p>
          <a:p>
            <a:pPr marL="457200" lvl="0">
              <a:lnSpc>
                <a:spcPct val="107000"/>
              </a:lnSpc>
              <a:spcAft>
                <a:spcPts val="800"/>
              </a:spcAft>
              <a:defRPr/>
            </a:pPr>
            <a:r>
              <a:rPr lang="en-AU" sz="3600" dirty="0">
                <a:latin typeface="Calibri" panose="020F0502020204030204" pitchFamily="34" charset="0"/>
                <a:ea typeface="Calibri" panose="020F0502020204030204" pitchFamily="34" charset="0"/>
                <a:cs typeface="Times New Roman" panose="02020603050405020304" pitchFamily="18" charset="0"/>
              </a:rPr>
              <a:t>Stark deploys the concept to distinguish between severe and non-severe forms of abuse of women, locating the severity in the consequence (control) of the action rather than the action itself. His focus is on the long duration of the consequences rather than the episodic nature of the repeated actions. </a:t>
            </a:r>
            <a:r>
              <a:rPr lang="en-AU" sz="2000" dirty="0">
                <a:solidFill>
                  <a:prstClr val="black"/>
                </a:solidFill>
                <a:latin typeface="Calibri" panose="020F0502020204030204" pitchFamily="34" charset="0"/>
                <a:cs typeface="Calibri" panose="020F0502020204030204" pitchFamily="34" charset="0"/>
              </a:rPr>
              <a:t>Cited in </a:t>
            </a:r>
            <a:r>
              <a:rPr lang="en-AU" sz="2000" dirty="0" err="1">
                <a:solidFill>
                  <a:prstClr val="black"/>
                </a:solidFill>
                <a:latin typeface="Calibri" panose="020F0502020204030204" pitchFamily="34" charset="0"/>
                <a:cs typeface="Calibri" panose="020F0502020204030204" pitchFamily="34" charset="0"/>
              </a:rPr>
              <a:t>Valis</a:t>
            </a:r>
            <a:r>
              <a:rPr lang="en-AU" sz="2000" dirty="0">
                <a:solidFill>
                  <a:prstClr val="black"/>
                </a:solidFill>
                <a:latin typeface="Calibri" panose="020F0502020204030204" pitchFamily="34" charset="0"/>
                <a:cs typeface="Calibri" panose="020F0502020204030204" pitchFamily="34" charset="0"/>
              </a:rPr>
              <a:t> et al (2017) p 18.</a:t>
            </a:r>
            <a:endParaRPr lang="en-AU" sz="2000" dirty="0">
              <a:solidFill>
                <a:prstClr val="black"/>
              </a:solidFill>
            </a:endParaRPr>
          </a:p>
          <a:p>
            <a:pPr>
              <a:lnSpc>
                <a:spcPct val="107000"/>
              </a:lnSpc>
              <a:spcAft>
                <a:spcPts val="800"/>
              </a:spcAft>
            </a:pPr>
            <a:r>
              <a:rPr lang="en-AU" sz="36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61876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85375C4E-32A4-4433-88A7-5104652BAC3A}"/>
              </a:ext>
            </a:extLst>
          </p:cNvPr>
          <p:cNvSpPr/>
          <p:nvPr/>
        </p:nvSpPr>
        <p:spPr>
          <a:xfrm>
            <a:off x="702365" y="291549"/>
            <a:ext cx="11118574" cy="5708935"/>
          </a:xfrm>
          <a:prstGeom prst="rect">
            <a:avLst/>
          </a:prstGeom>
        </p:spPr>
        <p:txBody>
          <a:bodyPr wrap="square">
            <a:spAutoFit/>
          </a:bodyPr>
          <a:lstStyle/>
          <a:p>
            <a:pPr>
              <a:lnSpc>
                <a:spcPct val="107000"/>
              </a:lnSpc>
              <a:spcAft>
                <a:spcPts val="800"/>
              </a:spcAft>
            </a:pPr>
            <a:r>
              <a:rPr lang="en-AU" sz="3600" dirty="0">
                <a:latin typeface="Calibri" panose="020F0502020204030204" pitchFamily="34" charset="0"/>
                <a:ea typeface="Calibri" panose="020F0502020204030204" pitchFamily="34" charset="0"/>
                <a:cs typeface="Times New Roman" panose="02020603050405020304" pitchFamily="18" charset="0"/>
              </a:rPr>
              <a:t>In the Project Mirabal Final Report measure 2 was Expanded Space for Action which talks to the restoration of freedom that abuse (control) restricts. </a:t>
            </a:r>
          </a:p>
          <a:p>
            <a:pPr>
              <a:lnSpc>
                <a:spcPct val="107000"/>
              </a:lnSpc>
              <a:spcAft>
                <a:spcPts val="800"/>
              </a:spcAft>
            </a:pPr>
            <a:endParaRPr lang="en-AU"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3600" dirty="0">
                <a:latin typeface="Calibri" panose="020F0502020204030204" pitchFamily="34" charset="0"/>
                <a:ea typeface="Calibri" panose="020F0502020204030204" pitchFamily="34" charset="0"/>
                <a:cs typeface="Times New Roman" panose="02020603050405020304" pitchFamily="18" charset="0"/>
              </a:rPr>
              <a:t>“the intent of setting the limits of women’s behaviour serves to limit her space for action and it is this narrowing which many women in the pilot study resented and railed against”.</a:t>
            </a:r>
          </a:p>
          <a:p>
            <a:pPr>
              <a:lnSpc>
                <a:spcPct val="107000"/>
              </a:lnSpc>
              <a:spcAft>
                <a:spcPts val="800"/>
              </a:spcAft>
            </a:pPr>
            <a:r>
              <a:rPr lang="en-AU" sz="3600" dirty="0">
                <a:latin typeface="Calibri" panose="020F0502020204030204" pitchFamily="34" charset="0"/>
                <a:ea typeface="Calibri" panose="020F0502020204030204" pitchFamily="34" charset="0"/>
                <a:cs typeface="Times New Roman" panose="02020603050405020304" pitchFamily="18" charset="0"/>
              </a:rPr>
              <a:t> </a:t>
            </a:r>
            <a:r>
              <a:rPr lang="en-AU" dirty="0">
                <a:latin typeface="Calibri" panose="020F0502020204030204" pitchFamily="34" charset="0"/>
                <a:ea typeface="Calibri" panose="020F0502020204030204" pitchFamily="34" charset="0"/>
                <a:cs typeface="Times New Roman" panose="02020603050405020304" pitchFamily="18" charset="0"/>
              </a:rPr>
              <a:t>Kelly, L., &amp; </a:t>
            </a:r>
            <a:r>
              <a:rPr lang="en-AU" dirty="0" err="1">
                <a:latin typeface="Calibri" panose="020F0502020204030204" pitchFamily="34" charset="0"/>
                <a:ea typeface="Calibri" panose="020F0502020204030204" pitchFamily="34" charset="0"/>
                <a:cs typeface="Times New Roman" panose="02020603050405020304" pitchFamily="18" charset="0"/>
              </a:rPr>
              <a:t>Westmarland</a:t>
            </a:r>
            <a:r>
              <a:rPr lang="en-AU" dirty="0">
                <a:latin typeface="Calibri" panose="020F0502020204030204" pitchFamily="34" charset="0"/>
                <a:ea typeface="Calibri" panose="020F0502020204030204" pitchFamily="34" charset="0"/>
                <a:cs typeface="Times New Roman" panose="02020603050405020304" pitchFamily="18" charset="0"/>
              </a:rPr>
              <a:t>, N. (2015) p 15 </a:t>
            </a:r>
          </a:p>
        </p:txBody>
      </p:sp>
    </p:spTree>
    <p:extLst>
      <p:ext uri="{BB962C8B-B14F-4D97-AF65-F5344CB8AC3E}">
        <p14:creationId xmlns:p14="http://schemas.microsoft.com/office/powerpoint/2010/main" val="3569314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717AE676-08F8-474A-BCB9-4FF6B9F2EA90}"/>
              </a:ext>
            </a:extLst>
          </p:cNvPr>
          <p:cNvSpPr/>
          <p:nvPr/>
        </p:nvSpPr>
        <p:spPr>
          <a:xfrm>
            <a:off x="573436" y="463826"/>
            <a:ext cx="10439120" cy="7589514"/>
          </a:xfrm>
          <a:prstGeom prst="rect">
            <a:avLst/>
          </a:prstGeom>
        </p:spPr>
        <p:txBody>
          <a:bodyPr wrap="square">
            <a:spAutoFit/>
          </a:bodyPr>
          <a:lstStyle/>
          <a:p>
            <a:pPr marL="457200" lvl="0">
              <a:lnSpc>
                <a:spcPct val="107000"/>
              </a:lnSpc>
              <a:spcAft>
                <a:spcPts val="800"/>
              </a:spcAft>
              <a:defRPr/>
            </a:pPr>
            <a:r>
              <a:rPr lang="en-AU" sz="3200" i="1" dirty="0">
                <a:solidFill>
                  <a:srgbClr val="000000"/>
                </a:solidFill>
                <a:latin typeface="Calibri" panose="020F0502020204030204" pitchFamily="34" charset="0"/>
                <a:ea typeface="+mj-ea"/>
                <a:cs typeface="+mj-cs"/>
              </a:rPr>
              <a:t>For most men who perpetrate violence, the journey toward taking responsibility for their violence—and stopping it completely—will be long and complex. For many, it may never be completed. Even with significant support from specialised male family and domestic violence services, many perpetrators do not make sufficient changes to be considered safe parents and contributors to the family environment.</a:t>
            </a:r>
            <a:br>
              <a:rPr lang="en-AU" sz="3200" dirty="0">
                <a:solidFill>
                  <a:srgbClr val="EBEBEB"/>
                </a:solidFill>
                <a:latin typeface="Times New Roman" panose="02020603050405020304" pitchFamily="18" charset="0"/>
                <a:ea typeface="Times New Roman" panose="02020603050405020304" pitchFamily="18" charset="0"/>
                <a:cs typeface="+mj-cs"/>
              </a:rPr>
            </a:br>
            <a:r>
              <a:rPr lang="en-AU" sz="2800" i="1" dirty="0">
                <a:solidFill>
                  <a:srgbClr val="EBEBEB"/>
                </a:solidFill>
                <a:latin typeface="Calibri" panose="020F0502020204030204" pitchFamily="34" charset="0"/>
                <a:ea typeface="Times New Roman" panose="02020603050405020304" pitchFamily="18" charset="0"/>
                <a:cs typeface="+mj-cs"/>
              </a:rPr>
              <a:t> </a:t>
            </a:r>
            <a:br>
              <a:rPr lang="en-AU" sz="1400" dirty="0">
                <a:solidFill>
                  <a:srgbClr val="EBEBEB"/>
                </a:solidFill>
                <a:latin typeface="Times New Roman" panose="02020603050405020304" pitchFamily="18" charset="0"/>
                <a:ea typeface="Times New Roman" panose="02020603050405020304" pitchFamily="18" charset="0"/>
                <a:cs typeface="+mj-cs"/>
              </a:rPr>
            </a:br>
            <a:r>
              <a:rPr lang="en-AU"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Perpetrator Accountability in Child Protection Practice. </a:t>
            </a:r>
            <a:br>
              <a:rPr lang="en-AU" sz="1400" dirty="0">
                <a:solidFill>
                  <a:srgbClr val="EBEBEB"/>
                </a:solidFill>
                <a:latin typeface="Times New Roman" panose="02020603050405020304" pitchFamily="18" charset="0"/>
                <a:ea typeface="Times New Roman" panose="02020603050405020304" pitchFamily="18" charset="0"/>
                <a:cs typeface="+mj-cs"/>
              </a:rPr>
            </a:br>
            <a:r>
              <a:rPr lang="en-AU"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W.A. Department for Child Protection, Family and Domestic Violence Unit; 2013</a:t>
            </a:r>
            <a:br>
              <a:rPr lang="en-AU" sz="2800" dirty="0">
                <a:solidFill>
                  <a:srgbClr val="EBEBEB"/>
                </a:solidFill>
                <a:latin typeface="Times New Roman" panose="02020603050405020304" pitchFamily="18" charset="0"/>
                <a:ea typeface="Times New Roman" panose="02020603050405020304" pitchFamily="18" charset="0"/>
                <a:cs typeface="+mj-cs"/>
              </a:rPr>
            </a:br>
            <a:r>
              <a:rPr lang="en-AU" sz="3200" dirty="0">
                <a:solidFill>
                  <a:srgbClr val="EBEBEB"/>
                </a:solidFill>
                <a:latin typeface="Calibri" panose="020F0502020204030204" pitchFamily="34" charset="0"/>
                <a:ea typeface="Calibri" panose="020F0502020204030204" pitchFamily="34" charset="0"/>
                <a:cs typeface="Times New Roman" panose="02020603050405020304" pitchFamily="18" charset="0"/>
              </a:rPr>
              <a:t> </a:t>
            </a:r>
            <a:endParaRPr lang="en-AU"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nSpc>
                <a:spcPct val="107000"/>
              </a:lnSpc>
              <a:spcAft>
                <a:spcPts val="800"/>
              </a:spcAft>
              <a:defRPr/>
            </a:pPr>
            <a:endParaRPr lang="en-AU"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nSpc>
                <a:spcPct val="107000"/>
              </a:lnSpc>
              <a:spcAft>
                <a:spcPts val="800"/>
              </a:spcAft>
              <a:defRPr/>
            </a:pPr>
            <a:endParaRPr lang="en-AU"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nSpc>
                <a:spcPct val="107000"/>
              </a:lnSpc>
              <a:spcAft>
                <a:spcPts val="800"/>
              </a:spcAft>
              <a:defRPr/>
            </a:pPr>
            <a:br>
              <a:rPr lang="en-AU" sz="2800" dirty="0">
                <a:solidFill>
                  <a:srgbClr val="EBEBEB"/>
                </a:solidFill>
                <a:latin typeface="Times New Roman" panose="02020603050405020304" pitchFamily="18" charset="0"/>
                <a:ea typeface="Times New Roman" panose="02020603050405020304" pitchFamily="18" charset="0"/>
                <a:cs typeface="+mj-cs"/>
              </a:rPr>
            </a:br>
            <a:endParaRPr kumimoji="0" lang="en-AU"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4566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arn(inVertical)">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900717373"/>
              </p:ext>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7" name="Rectangle 6">
            <a:extLst>
              <a:ext uri="{FF2B5EF4-FFF2-40B4-BE49-F238E27FC236}">
                <a16:creationId xmlns:a16="http://schemas.microsoft.com/office/drawing/2014/main" id="{D490B607-E0DB-4130-ACC9-05A6B72B2349}"/>
              </a:ext>
            </a:extLst>
          </p:cNvPr>
          <p:cNvSpPr/>
          <p:nvPr/>
        </p:nvSpPr>
        <p:spPr>
          <a:xfrm>
            <a:off x="596710" y="559329"/>
            <a:ext cx="11148969" cy="4967514"/>
          </a:xfrm>
          <a:prstGeom prst="rect">
            <a:avLst/>
          </a:prstGeom>
        </p:spPr>
        <p:txBody>
          <a:bodyPr wrap="square">
            <a:spAutoFit/>
          </a:bodyPr>
          <a:lstStyle/>
          <a:p>
            <a:pPr lvl="0" algn="ctr">
              <a:lnSpc>
                <a:spcPct val="90000"/>
              </a:lnSpc>
              <a:spcBef>
                <a:spcPts val="1000"/>
              </a:spcBef>
              <a:defRPr/>
            </a:pPr>
            <a:r>
              <a:rPr lang="en-AU" sz="3200" b="1" dirty="0">
                <a:solidFill>
                  <a:prstClr val="black"/>
                </a:solidFill>
                <a:latin typeface="Calibri Light"/>
              </a:rPr>
              <a:t>Drawing information from research and publications; </a:t>
            </a:r>
            <a:endParaRPr lang="en-AU" sz="2400" dirty="0">
              <a:solidFill>
                <a:prstClr val="black"/>
              </a:solidFill>
            </a:endParaRPr>
          </a:p>
          <a:p>
            <a:r>
              <a:rPr lang="en-AU" b="1" dirty="0"/>
              <a:t>Brown, B. </a:t>
            </a:r>
            <a:r>
              <a:rPr lang="en-AU" dirty="0"/>
              <a:t>(2012) Daring Greatly; How the Courage to be Vulnerable Transforms the way we Live, Love, Parent and Lead. </a:t>
            </a:r>
            <a:r>
              <a:rPr lang="en-AU" i="1" dirty="0"/>
              <a:t>Gotham Books N.Y.  </a:t>
            </a:r>
          </a:p>
          <a:p>
            <a:pPr lvl="0"/>
            <a:r>
              <a:rPr lang="en-AU" b="1" dirty="0">
                <a:solidFill>
                  <a:prstClr val="black"/>
                </a:solidFill>
              </a:rPr>
              <a:t>Department for Child Protection </a:t>
            </a:r>
            <a:r>
              <a:rPr lang="en-AU" dirty="0">
                <a:solidFill>
                  <a:prstClr val="black"/>
                </a:solidFill>
              </a:rPr>
              <a:t>and Family Support. ( 2013). </a:t>
            </a:r>
            <a:r>
              <a:rPr lang="en-AU" i="1" dirty="0">
                <a:solidFill>
                  <a:prstClr val="black"/>
                </a:solidFill>
              </a:rPr>
              <a:t>Practice Standards for Perpetrator Interventions; Engaging and Responding to Men who are Perpetrators of Family and Domestic Violence. </a:t>
            </a:r>
            <a:r>
              <a:rPr lang="en-AU" dirty="0">
                <a:solidFill>
                  <a:prstClr val="black"/>
                </a:solidFill>
              </a:rPr>
              <a:t>Perth Westerns Australia. W.A. </a:t>
            </a:r>
            <a:r>
              <a:rPr lang="en-AU" i="1" dirty="0">
                <a:solidFill>
                  <a:prstClr val="black"/>
                </a:solidFill>
              </a:rPr>
              <a:t>https://www.dcp.wa.gov.au/CrisisAndEmergency/FDV/Documents/2015/PracticeStandardsforPerpetratorIntervention.pdf</a:t>
            </a:r>
            <a:endParaRPr lang="en-AU" dirty="0"/>
          </a:p>
          <a:p>
            <a:r>
              <a:rPr lang="en-AU" b="1" dirty="0"/>
              <a:t>Domestic and Family Violence Death Review </a:t>
            </a:r>
            <a:r>
              <a:rPr lang="en-AU" dirty="0"/>
              <a:t>and Advisory Board 2016 -17 Annual Report. (2017) </a:t>
            </a:r>
            <a:r>
              <a:rPr lang="en-AU" i="1" dirty="0"/>
              <a:t>Queensland Government, Brisbane.</a:t>
            </a:r>
            <a:r>
              <a:rPr lang="en-AU" dirty="0"/>
              <a:t> </a:t>
            </a:r>
          </a:p>
          <a:p>
            <a:r>
              <a:rPr lang="en-AU" b="1" dirty="0"/>
              <a:t>Kelly, L., &amp; </a:t>
            </a:r>
            <a:r>
              <a:rPr lang="en-AU" b="1" dirty="0" err="1"/>
              <a:t>Westmarland</a:t>
            </a:r>
            <a:r>
              <a:rPr lang="en-AU" b="1" dirty="0"/>
              <a:t>, N</a:t>
            </a:r>
            <a:r>
              <a:rPr lang="en-AU" dirty="0"/>
              <a:t>. (2016) Steps Towards Change. Project     Mirabal Final Report. </a:t>
            </a:r>
            <a:r>
              <a:rPr lang="en-AU" i="1" dirty="0"/>
              <a:t>Durham University.  </a:t>
            </a:r>
            <a:endParaRPr lang="en-AU" dirty="0"/>
          </a:p>
          <a:p>
            <a:r>
              <a:rPr lang="en-AU" b="1" dirty="0"/>
              <a:t>Murphy, C. </a:t>
            </a:r>
            <a:r>
              <a:rPr lang="en-AU" dirty="0"/>
              <a:t>(2014) Tactics of Coercive Control Used by Men Against Intimate Female Partners. </a:t>
            </a:r>
            <a:r>
              <a:rPr lang="en-AU" i="1" u="sng" dirty="0">
                <a:hlinkClick r:id="rId4"/>
              </a:rPr>
              <a:t>www.speakoutloud.net</a:t>
            </a:r>
            <a:r>
              <a:rPr lang="en-AU" dirty="0"/>
              <a:t> </a:t>
            </a:r>
          </a:p>
          <a:p>
            <a:r>
              <a:rPr lang="en-AU" b="1" dirty="0" err="1"/>
              <a:t>Polaschek</a:t>
            </a:r>
            <a:r>
              <a:rPr lang="en-AU" b="1" dirty="0"/>
              <a:t>, D.L.L. </a:t>
            </a:r>
            <a:r>
              <a:rPr lang="en-AU" dirty="0"/>
              <a:t>(2016) Responding to Perpetrators of Family Violence. </a:t>
            </a:r>
            <a:r>
              <a:rPr lang="en-AU" i="1" dirty="0"/>
              <a:t>New Zealand Family Violence Clearinghouse.</a:t>
            </a:r>
            <a:r>
              <a:rPr lang="en-AU" dirty="0"/>
              <a:t> </a:t>
            </a:r>
          </a:p>
          <a:p>
            <a:r>
              <a:rPr lang="en-AU" b="1" dirty="0" err="1"/>
              <a:t>Valis</a:t>
            </a:r>
            <a:r>
              <a:rPr lang="en-AU" b="1" dirty="0"/>
              <a:t>, R. </a:t>
            </a:r>
            <a:r>
              <a:rPr lang="en-AU" dirty="0"/>
              <a:t>(2014) Domestic Violence Perpetrator Programs; Education, Therapy, Support, Accountability or Struggle? No to Violence; </a:t>
            </a:r>
            <a:r>
              <a:rPr lang="en-AU" i="1" dirty="0"/>
              <a:t>Male Family Violence Prevention Association.  </a:t>
            </a:r>
            <a:endParaRPr lang="en-AU" dirty="0"/>
          </a:p>
          <a:p>
            <a:r>
              <a:rPr lang="en-AU" b="1" dirty="0" err="1"/>
              <a:t>Valis</a:t>
            </a:r>
            <a:r>
              <a:rPr lang="en-AU" b="1" dirty="0"/>
              <a:t>, R., Ridley, S., Green, D., &amp; Chung, D. </a:t>
            </a:r>
            <a:r>
              <a:rPr lang="en-AU" dirty="0"/>
              <a:t>(2017). Family and Domestic Violence Perpetrator Programs. Issues Paper of Current and Emerging Trends, Developments and Expectations</a:t>
            </a:r>
            <a:r>
              <a:rPr lang="en-AU" i="1" dirty="0"/>
              <a:t>. Stopping Family Violence Inc.   </a:t>
            </a:r>
            <a:endParaRPr lang="en-AU" dirty="0"/>
          </a:p>
        </p:txBody>
      </p:sp>
    </p:spTree>
    <p:extLst>
      <p:ext uri="{BB962C8B-B14F-4D97-AF65-F5344CB8AC3E}">
        <p14:creationId xmlns:p14="http://schemas.microsoft.com/office/powerpoint/2010/main" val="3300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3A1CE1ED-E788-4AF5-8CD9-5672FF31017A}"/>
              </a:ext>
            </a:extLst>
          </p:cNvPr>
          <p:cNvSpPr/>
          <p:nvPr/>
        </p:nvSpPr>
        <p:spPr>
          <a:xfrm>
            <a:off x="1074277" y="881254"/>
            <a:ext cx="9748659" cy="5116144"/>
          </a:xfrm>
          <a:prstGeom prst="rect">
            <a:avLst/>
          </a:prstGeom>
        </p:spPr>
        <p:txBody>
          <a:bodyPr wrap="square">
            <a:spAutoFit/>
          </a:bodyPr>
          <a:lstStyle/>
          <a:p>
            <a:pPr>
              <a:lnSpc>
                <a:spcPct val="107000"/>
              </a:lnSpc>
              <a:spcAft>
                <a:spcPts val="800"/>
              </a:spcAft>
            </a:pPr>
            <a:r>
              <a:rPr lang="en-AU" sz="3600" dirty="0">
                <a:latin typeface="Calibri" panose="020F0502020204030204" pitchFamily="34" charset="0"/>
                <a:ea typeface="Calibri" panose="020F0502020204030204" pitchFamily="34" charset="0"/>
                <a:cs typeface="Times New Roman" panose="02020603050405020304" pitchFamily="18" charset="0"/>
              </a:rPr>
              <a:t>The idea of engagement is also central to todays discussions as it is the process, I believe, that we move those using violence out of the shadows and inform risk management.  </a:t>
            </a:r>
          </a:p>
          <a:p>
            <a:pPr>
              <a:lnSpc>
                <a:spcPct val="107000"/>
              </a:lnSpc>
              <a:spcAft>
                <a:spcPts val="800"/>
              </a:spcAft>
            </a:pPr>
            <a:endParaRPr lang="en-AU"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3600" dirty="0">
                <a:latin typeface="Calibri" panose="020F0502020204030204" pitchFamily="34" charset="0"/>
                <a:ea typeface="Calibri" panose="020F0502020204030204" pitchFamily="34" charset="0"/>
                <a:cs typeface="Times New Roman" panose="02020603050405020304" pitchFamily="18" charset="0"/>
              </a:rPr>
              <a:t>What belief does the behaviour represent; what message? </a:t>
            </a:r>
          </a:p>
          <a:p>
            <a:pPr>
              <a:lnSpc>
                <a:spcPct val="107000"/>
              </a:lnSpc>
              <a:spcAft>
                <a:spcPts val="800"/>
              </a:spcAft>
            </a:pPr>
            <a:endParaRPr lang="en-AU"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573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3D9BD574-ECDF-4231-AFAB-0F40BB1E54C9}"/>
              </a:ext>
            </a:extLst>
          </p:cNvPr>
          <p:cNvSpPr/>
          <p:nvPr/>
        </p:nvSpPr>
        <p:spPr>
          <a:xfrm>
            <a:off x="518631" y="265286"/>
            <a:ext cx="11154737" cy="7118167"/>
          </a:xfrm>
          <a:prstGeom prst="rect">
            <a:avLst/>
          </a:prstGeom>
        </p:spPr>
        <p:txBody>
          <a:bodyPr wrap="square">
            <a:spAutoFit/>
          </a:bodyPr>
          <a:lstStyle/>
          <a:p>
            <a:pPr>
              <a:lnSpc>
                <a:spcPct val="107000"/>
              </a:lnSpc>
              <a:spcAft>
                <a:spcPts val="800"/>
              </a:spcAft>
            </a:pPr>
            <a:r>
              <a:rPr lang="en-AU" sz="3600" dirty="0">
                <a:latin typeface="Calibri" panose="020F0502020204030204" pitchFamily="34" charset="0"/>
                <a:ea typeface="Calibri" panose="020F0502020204030204" pitchFamily="34" charset="0"/>
                <a:cs typeface="Times New Roman" panose="02020603050405020304" pitchFamily="18" charset="0"/>
              </a:rPr>
              <a:t>We can see the methods and the mechanisms to maintain the control but engagement seeks to discover the beliefs behind the abusive behaviours.  </a:t>
            </a:r>
          </a:p>
          <a:p>
            <a:pPr lvl="0">
              <a:lnSpc>
                <a:spcPct val="90000"/>
              </a:lnSpc>
              <a:spcBef>
                <a:spcPts val="1000"/>
              </a:spcBef>
            </a:pPr>
            <a:r>
              <a:rPr lang="en-AU" sz="2800" dirty="0">
                <a:solidFill>
                  <a:prstClr val="black"/>
                </a:solidFill>
                <a:latin typeface="Calibri" panose="020F0502020204030204"/>
              </a:rPr>
              <a:t>a complex, continuing, and evaluative process rather than a static event and it should include an examination of: </a:t>
            </a:r>
          </a:p>
          <a:p>
            <a:pPr marL="228600" lvl="0" indent="-228600">
              <a:lnSpc>
                <a:spcPct val="90000"/>
              </a:lnSpc>
              <a:spcBef>
                <a:spcPts val="1000"/>
              </a:spcBef>
              <a:buFont typeface="Arial" panose="020B0604020202020204" pitchFamily="34" charset="0"/>
              <a:buChar char="•"/>
            </a:pPr>
            <a:r>
              <a:rPr lang="en-AU" sz="2800" dirty="0">
                <a:solidFill>
                  <a:prstClr val="black"/>
                </a:solidFill>
                <a:latin typeface="Calibri" panose="020F0502020204030204"/>
              </a:rPr>
              <a:t>static risk factors, and dynamic (changing) factors; </a:t>
            </a:r>
          </a:p>
          <a:p>
            <a:pPr marL="228600" lvl="0" indent="-228600">
              <a:lnSpc>
                <a:spcPct val="90000"/>
              </a:lnSpc>
              <a:spcBef>
                <a:spcPts val="1000"/>
              </a:spcBef>
              <a:buFont typeface="Arial" panose="020B0604020202020204" pitchFamily="34" charset="0"/>
              <a:buChar char="•"/>
            </a:pPr>
            <a:r>
              <a:rPr lang="en-AU" sz="2800" dirty="0">
                <a:solidFill>
                  <a:prstClr val="black"/>
                </a:solidFill>
                <a:latin typeface="Calibri" panose="020F0502020204030204"/>
              </a:rPr>
              <a:t>patterns of behaviour; </a:t>
            </a:r>
          </a:p>
          <a:p>
            <a:pPr marL="228600" lvl="0" indent="-228600">
              <a:lnSpc>
                <a:spcPct val="90000"/>
              </a:lnSpc>
              <a:spcBef>
                <a:spcPts val="1000"/>
              </a:spcBef>
              <a:buFont typeface="Arial" panose="020B0604020202020204" pitchFamily="34" charset="0"/>
              <a:buChar char="•"/>
            </a:pPr>
            <a:r>
              <a:rPr lang="en-AU" sz="2800" dirty="0">
                <a:solidFill>
                  <a:prstClr val="black"/>
                </a:solidFill>
                <a:latin typeface="Calibri" panose="020F0502020204030204"/>
              </a:rPr>
              <a:t>patterns of violence; </a:t>
            </a:r>
          </a:p>
          <a:p>
            <a:pPr marL="228600" lvl="0" indent="-228600">
              <a:lnSpc>
                <a:spcPct val="90000"/>
              </a:lnSpc>
              <a:spcBef>
                <a:spcPts val="1000"/>
              </a:spcBef>
              <a:buFont typeface="Arial" panose="020B0604020202020204" pitchFamily="34" charset="0"/>
              <a:buChar char="•"/>
            </a:pPr>
            <a:r>
              <a:rPr lang="en-AU" sz="2800" dirty="0">
                <a:solidFill>
                  <a:prstClr val="black"/>
                </a:solidFill>
                <a:latin typeface="Calibri" panose="020F0502020204030204"/>
              </a:rPr>
              <a:t>coercive controls; and </a:t>
            </a:r>
          </a:p>
          <a:p>
            <a:pPr marL="228600" lvl="0" indent="-228600">
              <a:lnSpc>
                <a:spcPct val="90000"/>
              </a:lnSpc>
              <a:spcBef>
                <a:spcPts val="1000"/>
              </a:spcBef>
              <a:buFont typeface="Arial" panose="020B0604020202020204" pitchFamily="34" charset="0"/>
              <a:buChar char="•"/>
            </a:pPr>
            <a:r>
              <a:rPr lang="en-AU" sz="2800" b="1" dirty="0">
                <a:solidFill>
                  <a:prstClr val="black"/>
                </a:solidFill>
                <a:latin typeface="Calibri" panose="020F0502020204030204"/>
              </a:rPr>
              <a:t>beliefs of perpetrators</a:t>
            </a:r>
            <a:r>
              <a:rPr lang="en-AU" sz="2800" dirty="0">
                <a:solidFill>
                  <a:prstClr val="black"/>
                </a:solidFill>
                <a:latin typeface="Calibri" panose="020F0502020204030204"/>
              </a:rPr>
              <a:t>. </a:t>
            </a:r>
          </a:p>
          <a:p>
            <a:pPr>
              <a:lnSpc>
                <a:spcPct val="107000"/>
              </a:lnSpc>
              <a:spcAft>
                <a:spcPts val="800"/>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36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79070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Title 1">
            <a:extLst>
              <a:ext uri="{FF2B5EF4-FFF2-40B4-BE49-F238E27FC236}">
                <a16:creationId xmlns:a16="http://schemas.microsoft.com/office/drawing/2014/main" id="{4AC858BF-45FC-47D0-AAFA-8DF8604AD196}"/>
              </a:ext>
            </a:extLst>
          </p:cNvPr>
          <p:cNvSpPr txBox="1">
            <a:spLocks/>
          </p:cNvSpPr>
          <p:nvPr/>
        </p:nvSpPr>
        <p:spPr>
          <a:xfrm>
            <a:off x="1960606" y="65903"/>
            <a:ext cx="6926220" cy="6734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a:solidFill>
                  <a:srgbClr val="421C5E"/>
                </a:solidFill>
              </a:rPr>
              <a:t>Entitlement beliefs..</a:t>
            </a:r>
            <a:endParaRPr lang="en-AU" b="1" dirty="0">
              <a:solidFill>
                <a:srgbClr val="421C5E"/>
              </a:solidFill>
            </a:endParaRPr>
          </a:p>
        </p:txBody>
      </p:sp>
      <p:sp>
        <p:nvSpPr>
          <p:cNvPr id="7" name="Rectangle 6">
            <a:extLst>
              <a:ext uri="{FF2B5EF4-FFF2-40B4-BE49-F238E27FC236}">
                <a16:creationId xmlns:a16="http://schemas.microsoft.com/office/drawing/2014/main" id="{B37DF0A0-67D4-482F-BB0C-67EBDFA83325}"/>
              </a:ext>
            </a:extLst>
          </p:cNvPr>
          <p:cNvSpPr/>
          <p:nvPr/>
        </p:nvSpPr>
        <p:spPr>
          <a:xfrm>
            <a:off x="326573" y="739360"/>
            <a:ext cx="11295584" cy="4708981"/>
          </a:xfrm>
          <a:prstGeom prst="rect">
            <a:avLst/>
          </a:prstGeom>
        </p:spPr>
        <p:txBody>
          <a:bodyPr wrap="square">
            <a:spAutoFit/>
          </a:bodyPr>
          <a:lstStyle/>
          <a:p>
            <a:r>
              <a:rPr lang="en-AU" sz="2400" dirty="0">
                <a:solidFill>
                  <a:srgbClr val="000000"/>
                </a:solidFill>
                <a:latin typeface="Symbol" panose="05050102010706020507" pitchFamily="18" charset="2"/>
              </a:rPr>
              <a:t>·</a:t>
            </a:r>
            <a:r>
              <a:rPr lang="en-AU" sz="2400" dirty="0">
                <a:solidFill>
                  <a:srgbClr val="000000"/>
                </a:solidFill>
                <a:latin typeface="&amp;quot"/>
              </a:rPr>
              <a:t> </a:t>
            </a:r>
            <a:r>
              <a:rPr lang="en-AU" sz="2400" dirty="0">
                <a:solidFill>
                  <a:srgbClr val="000000"/>
                </a:solidFill>
                <a:latin typeface="Calibri" panose="020F0502020204030204" pitchFamily="34" charset="0"/>
              </a:rPr>
              <a:t>        </a:t>
            </a:r>
            <a:r>
              <a:rPr lang="en-AU" sz="2000" dirty="0">
                <a:solidFill>
                  <a:srgbClr val="000000"/>
                </a:solidFill>
                <a:latin typeface="Calibri" panose="020F0502020204030204" pitchFamily="34" charset="0"/>
              </a:rPr>
              <a:t>If people don’t respect me, I can’t stand it</a:t>
            </a:r>
            <a:br>
              <a:rPr lang="en-AU" sz="2000" dirty="0"/>
            </a:br>
            <a:r>
              <a:rPr lang="en-AU" sz="2000" dirty="0">
                <a:solidFill>
                  <a:srgbClr val="000000"/>
                </a:solidFill>
                <a:latin typeface="Symbol" panose="05050102010706020507" pitchFamily="18" charset="2"/>
              </a:rPr>
              <a:t>·</a:t>
            </a:r>
            <a:r>
              <a:rPr lang="en-AU" sz="2000" dirty="0">
                <a:solidFill>
                  <a:srgbClr val="000000"/>
                </a:solidFill>
                <a:latin typeface="&amp;quot"/>
              </a:rPr>
              <a:t>         </a:t>
            </a:r>
            <a:r>
              <a:rPr lang="en-AU" sz="2000" dirty="0">
                <a:solidFill>
                  <a:srgbClr val="000000"/>
                </a:solidFill>
                <a:latin typeface="Calibri" panose="020F0502020204030204" pitchFamily="34" charset="0"/>
              </a:rPr>
              <a:t>I deserve a lot of attention and praise</a:t>
            </a:r>
            <a:br>
              <a:rPr lang="en-AU" sz="2000" dirty="0"/>
            </a:br>
            <a:r>
              <a:rPr lang="en-AU" sz="2000" dirty="0">
                <a:solidFill>
                  <a:srgbClr val="000000"/>
                </a:solidFill>
                <a:latin typeface="Symbol" panose="05050102010706020507" pitchFamily="18" charset="2"/>
              </a:rPr>
              <a:t>·</a:t>
            </a:r>
            <a:r>
              <a:rPr lang="en-AU" sz="2000" dirty="0">
                <a:solidFill>
                  <a:srgbClr val="000000"/>
                </a:solidFill>
                <a:latin typeface="&amp;quot"/>
              </a:rPr>
              <a:t>         </a:t>
            </a:r>
            <a:r>
              <a:rPr lang="en-AU" sz="2000" dirty="0">
                <a:solidFill>
                  <a:srgbClr val="000000"/>
                </a:solidFill>
                <a:latin typeface="Calibri" panose="020F0502020204030204" pitchFamily="34" charset="0"/>
              </a:rPr>
              <a:t>I’m superior (and am entitled to special treatment and privileges) </a:t>
            </a:r>
            <a:br>
              <a:rPr lang="en-AU" sz="2000" dirty="0"/>
            </a:br>
            <a:r>
              <a:rPr lang="en-AU" sz="2000" dirty="0">
                <a:solidFill>
                  <a:srgbClr val="000000"/>
                </a:solidFill>
                <a:latin typeface="Symbol" panose="05050102010706020507" pitchFamily="18" charset="2"/>
              </a:rPr>
              <a:t>·</a:t>
            </a:r>
            <a:r>
              <a:rPr lang="en-AU" sz="2000" dirty="0">
                <a:solidFill>
                  <a:srgbClr val="000000"/>
                </a:solidFill>
                <a:latin typeface="&amp;quot"/>
              </a:rPr>
              <a:t>         </a:t>
            </a:r>
            <a:r>
              <a:rPr lang="en-AU" sz="2000" dirty="0">
                <a:solidFill>
                  <a:srgbClr val="000000"/>
                </a:solidFill>
                <a:latin typeface="Calibri" panose="020F0502020204030204" pitchFamily="34" charset="0"/>
              </a:rPr>
              <a:t>If I don’t excel, then I’m inferior and worthless</a:t>
            </a:r>
            <a:br>
              <a:rPr lang="en-AU" sz="2000" dirty="0"/>
            </a:br>
            <a:r>
              <a:rPr lang="en-AU" sz="2000" dirty="0">
                <a:solidFill>
                  <a:srgbClr val="000000"/>
                </a:solidFill>
                <a:latin typeface="Symbol" panose="05050102010706020507" pitchFamily="18" charset="2"/>
              </a:rPr>
              <a:t>·</a:t>
            </a:r>
            <a:r>
              <a:rPr lang="en-AU" sz="2000" dirty="0">
                <a:solidFill>
                  <a:srgbClr val="000000"/>
                </a:solidFill>
                <a:latin typeface="&amp;quot"/>
              </a:rPr>
              <a:t>         </a:t>
            </a:r>
            <a:r>
              <a:rPr lang="en-AU" sz="2000" dirty="0">
                <a:solidFill>
                  <a:srgbClr val="000000"/>
                </a:solidFill>
                <a:latin typeface="Calibri" panose="020F0502020204030204" pitchFamily="34" charset="0"/>
              </a:rPr>
              <a:t>If I don’t excel, I’ll just end up ordinary</a:t>
            </a:r>
            <a:br>
              <a:rPr lang="en-AU" sz="2000" dirty="0"/>
            </a:br>
            <a:r>
              <a:rPr lang="en-AU" sz="2000" dirty="0">
                <a:solidFill>
                  <a:srgbClr val="000000"/>
                </a:solidFill>
                <a:latin typeface="Symbol" panose="05050102010706020507" pitchFamily="18" charset="2"/>
              </a:rPr>
              <a:t>·</a:t>
            </a:r>
            <a:r>
              <a:rPr lang="en-AU" sz="2000" dirty="0">
                <a:solidFill>
                  <a:srgbClr val="000000"/>
                </a:solidFill>
                <a:latin typeface="&amp;quot"/>
              </a:rPr>
              <a:t>         </a:t>
            </a:r>
            <a:r>
              <a:rPr lang="en-AU" sz="2000" dirty="0">
                <a:solidFill>
                  <a:srgbClr val="000000"/>
                </a:solidFill>
                <a:latin typeface="Calibri" panose="020F0502020204030204" pitchFamily="34" charset="0"/>
              </a:rPr>
              <a:t>I am a very special person (and other people should treat me that way)</a:t>
            </a:r>
            <a:br>
              <a:rPr lang="en-AU" sz="2000" dirty="0"/>
            </a:br>
            <a:r>
              <a:rPr lang="en-AU" sz="2000" dirty="0">
                <a:solidFill>
                  <a:srgbClr val="000000"/>
                </a:solidFill>
                <a:latin typeface="Symbol" panose="05050102010706020507" pitchFamily="18" charset="2"/>
              </a:rPr>
              <a:t>·</a:t>
            </a:r>
            <a:r>
              <a:rPr lang="en-AU" sz="2000" dirty="0">
                <a:solidFill>
                  <a:srgbClr val="000000"/>
                </a:solidFill>
                <a:latin typeface="&amp;quot"/>
              </a:rPr>
              <a:t>         </a:t>
            </a:r>
            <a:r>
              <a:rPr lang="en-AU" sz="2000" dirty="0">
                <a:solidFill>
                  <a:srgbClr val="000000"/>
                </a:solidFill>
                <a:latin typeface="Calibri" panose="020F0502020204030204" pitchFamily="34" charset="0"/>
              </a:rPr>
              <a:t>I don’t have to be bound by the rules that apply to other people</a:t>
            </a:r>
            <a:br>
              <a:rPr lang="en-AU" sz="2000" dirty="0"/>
            </a:br>
            <a:r>
              <a:rPr lang="en-AU" sz="2000" dirty="0">
                <a:solidFill>
                  <a:srgbClr val="000000"/>
                </a:solidFill>
                <a:latin typeface="Symbol" panose="05050102010706020507" pitchFamily="18" charset="2"/>
              </a:rPr>
              <a:t>·</a:t>
            </a:r>
            <a:r>
              <a:rPr lang="en-AU" sz="2000" dirty="0">
                <a:solidFill>
                  <a:srgbClr val="000000"/>
                </a:solidFill>
                <a:latin typeface="&amp;quot"/>
              </a:rPr>
              <a:t>         </a:t>
            </a:r>
            <a:r>
              <a:rPr lang="en-AU" sz="2000" dirty="0">
                <a:solidFill>
                  <a:srgbClr val="000000"/>
                </a:solidFill>
                <a:latin typeface="Calibri" panose="020F0502020204030204" pitchFamily="34" charset="0"/>
              </a:rPr>
              <a:t>If others don’t respect me, they should be punished</a:t>
            </a:r>
            <a:br>
              <a:rPr lang="en-AU" sz="2000" dirty="0"/>
            </a:br>
            <a:r>
              <a:rPr lang="en-AU" sz="2000" dirty="0">
                <a:solidFill>
                  <a:srgbClr val="000000"/>
                </a:solidFill>
                <a:latin typeface="Symbol" panose="05050102010706020507" pitchFamily="18" charset="2"/>
              </a:rPr>
              <a:t>·</a:t>
            </a:r>
            <a:r>
              <a:rPr lang="en-AU" sz="2000" dirty="0">
                <a:solidFill>
                  <a:srgbClr val="000000"/>
                </a:solidFill>
                <a:latin typeface="&amp;quot"/>
              </a:rPr>
              <a:t>         </a:t>
            </a:r>
            <a:r>
              <a:rPr lang="en-AU" sz="2000" dirty="0">
                <a:solidFill>
                  <a:srgbClr val="000000"/>
                </a:solidFill>
                <a:latin typeface="Calibri" panose="020F0502020204030204" pitchFamily="34" charset="0"/>
              </a:rPr>
              <a:t>Other people should satisfy my needs</a:t>
            </a:r>
            <a:br>
              <a:rPr lang="en-AU" sz="2000" dirty="0"/>
            </a:br>
            <a:r>
              <a:rPr lang="en-AU" sz="2000" dirty="0">
                <a:solidFill>
                  <a:srgbClr val="000000"/>
                </a:solidFill>
                <a:latin typeface="Symbol" panose="05050102010706020507" pitchFamily="18" charset="2"/>
              </a:rPr>
              <a:t>·</a:t>
            </a:r>
            <a:r>
              <a:rPr lang="en-AU" sz="2000" dirty="0">
                <a:solidFill>
                  <a:srgbClr val="000000"/>
                </a:solidFill>
                <a:latin typeface="&amp;quot"/>
              </a:rPr>
              <a:t>         </a:t>
            </a:r>
            <a:r>
              <a:rPr lang="en-AU" sz="2000" dirty="0">
                <a:solidFill>
                  <a:srgbClr val="000000"/>
                </a:solidFill>
                <a:latin typeface="Calibri" panose="020F0502020204030204" pitchFamily="34" charset="0"/>
              </a:rPr>
              <a:t>People have no right to criticize me</a:t>
            </a:r>
            <a:br>
              <a:rPr lang="en-AU" sz="2000" dirty="0"/>
            </a:br>
            <a:r>
              <a:rPr lang="en-AU" sz="2000" dirty="0">
                <a:solidFill>
                  <a:srgbClr val="000000"/>
                </a:solidFill>
                <a:latin typeface="Symbol" panose="05050102010706020507" pitchFamily="18" charset="2"/>
              </a:rPr>
              <a:t>·</a:t>
            </a:r>
            <a:r>
              <a:rPr lang="en-AU" sz="2000" dirty="0">
                <a:solidFill>
                  <a:srgbClr val="000000"/>
                </a:solidFill>
                <a:latin typeface="&amp;quot"/>
              </a:rPr>
              <a:t>         </a:t>
            </a:r>
            <a:r>
              <a:rPr lang="en-AU" sz="2000" dirty="0">
                <a:solidFill>
                  <a:srgbClr val="000000"/>
                </a:solidFill>
                <a:latin typeface="Calibri" panose="020F0502020204030204" pitchFamily="34" charset="0"/>
              </a:rPr>
              <a:t>Other people don’t deserve the good things that they get</a:t>
            </a:r>
            <a:br>
              <a:rPr lang="en-AU" sz="2000" dirty="0"/>
            </a:br>
            <a:r>
              <a:rPr lang="en-AU" sz="2000" dirty="0">
                <a:solidFill>
                  <a:srgbClr val="000000"/>
                </a:solidFill>
                <a:latin typeface="Symbol" panose="05050102010706020507" pitchFamily="18" charset="2"/>
              </a:rPr>
              <a:t>·</a:t>
            </a:r>
            <a:r>
              <a:rPr lang="en-AU" sz="2000" dirty="0">
                <a:solidFill>
                  <a:srgbClr val="000000"/>
                </a:solidFill>
                <a:latin typeface="&amp;quot"/>
              </a:rPr>
              <a:t>         </a:t>
            </a:r>
            <a:r>
              <a:rPr lang="en-AU" sz="2000" dirty="0">
                <a:solidFill>
                  <a:srgbClr val="000000"/>
                </a:solidFill>
                <a:latin typeface="Calibri" panose="020F0502020204030204" pitchFamily="34" charset="0"/>
              </a:rPr>
              <a:t>People should go out of their way for me</a:t>
            </a:r>
            <a:br>
              <a:rPr lang="en-AU" sz="2000" dirty="0"/>
            </a:br>
            <a:r>
              <a:rPr lang="en-AU" sz="2000" dirty="0">
                <a:solidFill>
                  <a:srgbClr val="000000"/>
                </a:solidFill>
                <a:latin typeface="Symbol" panose="05050102010706020507" pitchFamily="18" charset="2"/>
              </a:rPr>
              <a:t>·</a:t>
            </a:r>
            <a:r>
              <a:rPr lang="en-AU" sz="2000" dirty="0">
                <a:solidFill>
                  <a:srgbClr val="000000"/>
                </a:solidFill>
                <a:latin typeface="&amp;quot"/>
              </a:rPr>
              <a:t>         </a:t>
            </a:r>
            <a:r>
              <a:rPr lang="en-AU" sz="2000" dirty="0">
                <a:solidFill>
                  <a:srgbClr val="000000"/>
                </a:solidFill>
                <a:latin typeface="Calibri" panose="020F0502020204030204" pitchFamily="34" charset="0"/>
              </a:rPr>
              <a:t>People don’t understand/get me (because I am special/brilliant/etc.)</a:t>
            </a:r>
            <a:br>
              <a:rPr lang="en-AU" sz="2000" dirty="0"/>
            </a:br>
            <a:r>
              <a:rPr lang="en-AU" sz="2000" dirty="0">
                <a:solidFill>
                  <a:srgbClr val="000000"/>
                </a:solidFill>
                <a:latin typeface="Symbol" panose="05050102010706020507" pitchFamily="18" charset="2"/>
              </a:rPr>
              <a:t>·</a:t>
            </a:r>
            <a:r>
              <a:rPr lang="en-AU" sz="2000" dirty="0">
                <a:solidFill>
                  <a:srgbClr val="000000"/>
                </a:solidFill>
                <a:latin typeface="&amp;quot"/>
              </a:rPr>
              <a:t>         </a:t>
            </a:r>
            <a:r>
              <a:rPr lang="en-AU" sz="2000" dirty="0">
                <a:solidFill>
                  <a:srgbClr val="000000"/>
                </a:solidFill>
                <a:latin typeface="Calibri" panose="020F0502020204030204" pitchFamily="34" charset="0"/>
              </a:rPr>
              <a:t>I can do no wrong</a:t>
            </a:r>
            <a:r>
              <a:rPr lang="en-AU" sz="2400" dirty="0">
                <a:solidFill>
                  <a:srgbClr val="000000"/>
                </a:solidFill>
                <a:latin typeface="Calibri" panose="020F0502020204030204" pitchFamily="34" charset="0"/>
              </a:rPr>
              <a:t>      </a:t>
            </a:r>
            <a:r>
              <a:rPr lang="en-AU" sz="1200" dirty="0">
                <a:latin typeface="trebuchet ms" panose="020B0603020202020204" pitchFamily="34" charset="0"/>
              </a:rPr>
              <a:t>Dr. Bridgett Ross is a Licensed Clinical Psychologist and owner of Ross Psychology.            </a:t>
            </a:r>
          </a:p>
          <a:p>
            <a:r>
              <a:rPr lang="en-AU" sz="1200" dirty="0">
                <a:latin typeface="trebuchet ms" panose="020B0603020202020204" pitchFamily="34" charset="0"/>
              </a:rPr>
              <a:t>                                                                          http://www.rosspsychology.com/1/post/2011/06/cognitive-therapy-101-core-beliefs.html</a:t>
            </a:r>
            <a:endParaRPr lang="en-AU" sz="1200" dirty="0"/>
          </a:p>
        </p:txBody>
      </p:sp>
    </p:spTree>
    <p:extLst>
      <p:ext uri="{BB962C8B-B14F-4D97-AF65-F5344CB8AC3E}">
        <p14:creationId xmlns:p14="http://schemas.microsoft.com/office/powerpoint/2010/main" val="2602265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F17A2ED8-5A85-4D02-A030-6156BBE92E92}"/>
              </a:ext>
            </a:extLst>
          </p:cNvPr>
          <p:cNvSpPr/>
          <p:nvPr/>
        </p:nvSpPr>
        <p:spPr>
          <a:xfrm>
            <a:off x="1799985" y="885186"/>
            <a:ext cx="7746687" cy="492372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AU" sz="24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Message</a:t>
            </a:r>
            <a:endParaRPr kumimoji="0" lang="en-AU"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AU"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y</a:t>
            </a: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our complete loyalty; </a:t>
            </a:r>
          </a:p>
          <a:p>
            <a:pPr lvl="0">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“verifiable” faithfulness; </a:t>
            </a:r>
            <a:endParaRPr kumimoji="0" lang="en-AU"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your absolute commitment; </a:t>
            </a:r>
            <a:endPar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 control everything; </a:t>
            </a:r>
            <a:endParaRPr kumimoji="0" lang="en-AU"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my needs are more important;</a:t>
            </a:r>
            <a:r>
              <a:rPr lang="en-AU" i="1" dirty="0">
                <a:solidFill>
                  <a:srgbClr val="000000"/>
                </a:solidFill>
                <a:latin typeface="Calibri" panose="020F0502020204030204" pitchFamily="34" charset="0"/>
              </a:rPr>
              <a:t> </a:t>
            </a:r>
          </a:p>
          <a:p>
            <a:pPr lvl="0">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you’re useless;</a:t>
            </a:r>
            <a:r>
              <a:rPr kumimoji="0" lang="en-AU"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AU"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without me, you’d be nothing ;</a:t>
            </a:r>
            <a:r>
              <a:rPr lang="en-AU" sz="2400" dirty="0">
                <a:solidFill>
                  <a:srgbClr val="000000"/>
                </a:solidFill>
                <a:latin typeface="Calibri" panose="020F0502020204030204" pitchFamily="34" charset="0"/>
              </a:rPr>
              <a:t> </a:t>
            </a:r>
            <a:endParaRPr kumimoji="0" lang="en-AU"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 </a:t>
            </a:r>
            <a:r>
              <a:rPr lang="en-AU" sz="2000" b="1" noProof="0" dirty="0">
                <a:solidFill>
                  <a:prstClr val="black"/>
                </a:solidFill>
                <a:latin typeface="Calibri" panose="020F0502020204030204" pitchFamily="34" charset="0"/>
                <a:ea typeface="Calibri" panose="020F0502020204030204" pitchFamily="34" charset="0"/>
                <a:cs typeface="Times New Roman" panose="02020603050405020304" pitchFamily="18" charset="0"/>
              </a:rPr>
              <a:t>an entitled to</a:t>
            </a:r>
            <a:r>
              <a:rPr lang="en-AU"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“everything”; </a:t>
            </a:r>
            <a:endParaRPr kumimoji="0" lang="en-AU"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 all you need;</a:t>
            </a:r>
            <a:r>
              <a:rPr lang="en-AU" sz="2400" dirty="0">
                <a:solidFill>
                  <a:srgbClr val="000000"/>
                </a:solidFill>
                <a:latin typeface="Calibri" panose="020F0502020204030204" pitchFamily="34" charset="0"/>
              </a:rPr>
              <a:t> </a:t>
            </a:r>
          </a:p>
          <a:p>
            <a:pPr>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 </a:t>
            </a:r>
            <a:r>
              <a:rPr kumimoji="0" lang="en-AU" sz="20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should </a:t>
            </a: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 scared. </a:t>
            </a:r>
            <a:endParaRPr kumimoji="0" lang="en-AU"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41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arn(inVertical)">
                                      <p:cBhvr>
                                        <p:cTn id="7" dur="500"/>
                                        <p:tgtEl>
                                          <p:spTgt spid="6">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arn(inVertical)">
                                      <p:cBhvr>
                                        <p:cTn id="10" dur="500"/>
                                        <p:tgtEl>
                                          <p:spTgt spid="6">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arn(inVertical)">
                                      <p:cBhvr>
                                        <p:cTn id="13" dur="500"/>
                                        <p:tgtEl>
                                          <p:spTgt spid="6">
                                            <p:txEl>
                                              <p:pRg st="5" end="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barn(inVertical)">
                                      <p:cBhvr>
                                        <p:cTn id="16" dur="500"/>
                                        <p:tgtEl>
                                          <p:spTgt spid="6">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barn(inVertical)">
                                      <p:cBhvr>
                                        <p:cTn id="19" dur="500"/>
                                        <p:tgtEl>
                                          <p:spTgt spid="6">
                                            <p:txEl>
                                              <p:pRg st="7" end="7"/>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barn(inVertical)">
                                      <p:cBhvr>
                                        <p:cTn id="22" dur="500"/>
                                        <p:tgtEl>
                                          <p:spTgt spid="6">
                                            <p:txEl>
                                              <p:pRg st="8" end="8"/>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Effect transition="in" filter="barn(inVertical)">
                                      <p:cBhvr>
                                        <p:cTn id="25" dur="500"/>
                                        <p:tgtEl>
                                          <p:spTgt spid="6">
                                            <p:txEl>
                                              <p:pRg st="9" end="9"/>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xEl>
                                              <p:pRg st="10" end="10"/>
                                            </p:txEl>
                                          </p:spTgt>
                                        </p:tgtEl>
                                        <p:attrNameLst>
                                          <p:attrName>style.visibility</p:attrName>
                                        </p:attrNameLst>
                                      </p:cBhvr>
                                      <p:to>
                                        <p:strVal val="visible"/>
                                      </p:to>
                                    </p:set>
                                    <p:animEffect transition="in" filter="barn(inVertical)">
                                      <p:cBhvr>
                                        <p:cTn id="28"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73E816B2-8385-42D8-B162-79A37A0C65E6}"/>
              </a:ext>
            </a:extLst>
          </p:cNvPr>
          <p:cNvSpPr/>
          <p:nvPr/>
        </p:nvSpPr>
        <p:spPr>
          <a:xfrm>
            <a:off x="625526" y="597928"/>
            <a:ext cx="11211339" cy="4989571"/>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AU" sz="24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Message                                        Beliefs</a:t>
            </a:r>
            <a:r>
              <a:rPr kumimoji="0" lang="en-AU"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AU"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your complete loyalty; </a:t>
            </a:r>
            <a:r>
              <a:rPr lang="en-AU" i="1" dirty="0">
                <a:solidFill>
                  <a:srgbClr val="000000"/>
                </a:solidFill>
                <a:latin typeface="Calibri" panose="020F0502020204030204" pitchFamily="34" charset="0"/>
              </a:rPr>
              <a:t>If people don’t respect me, I can’t stand it</a:t>
            </a:r>
            <a:r>
              <a:rPr lang="en-AU" i="1" u="sng" dirty="0">
                <a:solidFill>
                  <a:srgbClr val="000000"/>
                </a:solidFill>
                <a:latin typeface="Calibri" panose="020F0502020204030204" pitchFamily="34" charset="0"/>
              </a:rPr>
              <a:t> or </a:t>
            </a:r>
            <a:r>
              <a:rPr lang="en-AU" i="1" dirty="0">
                <a:solidFill>
                  <a:srgbClr val="000000"/>
                </a:solidFill>
                <a:latin typeface="Calibri" panose="020F0502020204030204" pitchFamily="34" charset="0"/>
              </a:rPr>
              <a:t>I deserve a lot of attention and praise. </a:t>
            </a:r>
            <a:endParaRPr kumimoji="0" lang="en-AU"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“verifiable” faithfulness; </a:t>
            </a:r>
            <a:r>
              <a:rPr lang="en-AU" i="1" dirty="0">
                <a:solidFill>
                  <a:srgbClr val="000000"/>
                </a:solidFill>
                <a:latin typeface="Calibri" panose="020F0502020204030204" pitchFamily="34" charset="0"/>
              </a:rPr>
              <a:t>If others don’t respect me, they should be punished</a:t>
            </a:r>
            <a:endParaRPr kumimoji="0" lang="en-AU"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your absolute commitment; </a:t>
            </a:r>
            <a:r>
              <a:rPr lang="en-AU" i="1" dirty="0">
                <a:solidFill>
                  <a:srgbClr val="000000"/>
                </a:solidFill>
                <a:latin typeface="Calibri" panose="020F0502020204030204" pitchFamily="34" charset="0"/>
              </a:rPr>
              <a:t>I’m superior (and am entitled to special treatment and privileges) </a:t>
            </a:r>
            <a:endPar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 control everything; </a:t>
            </a:r>
            <a:r>
              <a:rPr lang="en-AU" i="1" dirty="0">
                <a:solidFill>
                  <a:srgbClr val="000000"/>
                </a:solidFill>
                <a:latin typeface="Calibri" panose="020F0502020204030204" pitchFamily="34" charset="0"/>
              </a:rPr>
              <a:t>Other people should satisfy my needs</a:t>
            </a:r>
            <a:endParaRPr kumimoji="0" lang="en-AU"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my needs are more important;</a:t>
            </a:r>
            <a:r>
              <a:rPr lang="en-AU" i="1" dirty="0">
                <a:solidFill>
                  <a:srgbClr val="000000"/>
                </a:solidFill>
                <a:latin typeface="Calibri" panose="020F0502020204030204" pitchFamily="34" charset="0"/>
              </a:rPr>
              <a:t> I am a very special person (and other people should treat me that way)</a:t>
            </a:r>
            <a:endPar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you’re useless;</a:t>
            </a:r>
            <a:r>
              <a:rPr kumimoji="0" lang="en-AU"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AU" i="1" dirty="0">
                <a:solidFill>
                  <a:srgbClr val="000000"/>
                </a:solidFill>
                <a:latin typeface="Calibri" panose="020F0502020204030204" pitchFamily="34" charset="0"/>
              </a:rPr>
              <a:t>People have no right to criticize me</a:t>
            </a:r>
            <a:endParaRPr kumimoji="0" lang="en-AU"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without me, you’d be nothing ;</a:t>
            </a:r>
            <a:r>
              <a:rPr lang="en-AU" sz="2400" dirty="0">
                <a:solidFill>
                  <a:srgbClr val="000000"/>
                </a:solidFill>
                <a:latin typeface="Calibri" panose="020F0502020204030204" pitchFamily="34" charset="0"/>
              </a:rPr>
              <a:t> </a:t>
            </a:r>
            <a:r>
              <a:rPr lang="en-AU" i="1" dirty="0">
                <a:solidFill>
                  <a:srgbClr val="000000"/>
                </a:solidFill>
                <a:latin typeface="Calibri" panose="020F0502020204030204" pitchFamily="34" charset="0"/>
              </a:rPr>
              <a:t>Other people don’t deserve the good things that they get</a:t>
            </a:r>
            <a:endParaRPr kumimoji="0" lang="en-AU"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 </a:t>
            </a:r>
            <a:r>
              <a:rPr lang="en-AU" sz="2000" b="1" noProof="0" dirty="0">
                <a:solidFill>
                  <a:prstClr val="black"/>
                </a:solidFill>
                <a:latin typeface="Calibri" panose="020F0502020204030204" pitchFamily="34" charset="0"/>
                <a:ea typeface="Calibri" panose="020F0502020204030204" pitchFamily="34" charset="0"/>
                <a:cs typeface="Times New Roman" panose="02020603050405020304" pitchFamily="18" charset="0"/>
              </a:rPr>
              <a:t>an entitled to</a:t>
            </a:r>
            <a:r>
              <a:rPr lang="en-AU"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“everything”; </a:t>
            </a:r>
            <a:r>
              <a:rPr lang="en-AU" i="1" dirty="0">
                <a:solidFill>
                  <a:srgbClr val="000000"/>
                </a:solidFill>
                <a:latin typeface="Calibri" panose="020F0502020204030204" pitchFamily="34" charset="0"/>
              </a:rPr>
              <a:t>People have no right to criticize or challenge me</a:t>
            </a:r>
            <a:endParaRPr kumimoji="0" lang="en-AU"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 all you need;</a:t>
            </a:r>
            <a:r>
              <a:rPr lang="en-AU" sz="2400" dirty="0">
                <a:solidFill>
                  <a:srgbClr val="000000"/>
                </a:solidFill>
                <a:latin typeface="Calibri" panose="020F0502020204030204" pitchFamily="34" charset="0"/>
              </a:rPr>
              <a:t> </a:t>
            </a:r>
            <a:r>
              <a:rPr lang="en-AU" i="1" dirty="0">
                <a:solidFill>
                  <a:srgbClr val="000000"/>
                </a:solidFill>
                <a:latin typeface="Calibri" panose="020F0502020204030204" pitchFamily="34" charset="0"/>
              </a:rPr>
              <a:t>People don’t understand/get me (because I am special/brilliant/etc.)</a:t>
            </a:r>
          </a:p>
          <a:p>
            <a:pPr>
              <a:lnSpc>
                <a:spcPct val="107000"/>
              </a:lnSpc>
              <a:spcAft>
                <a:spcPts val="800"/>
              </a:spcAft>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 </a:t>
            </a:r>
            <a:r>
              <a:rPr kumimoji="0" lang="en-AU" sz="20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should </a:t>
            </a: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 scared. </a:t>
            </a:r>
            <a:r>
              <a:rPr lang="en-AU" i="1" dirty="0">
                <a:solidFill>
                  <a:srgbClr val="000000"/>
                </a:solidFill>
                <a:latin typeface="Calibri" panose="020F0502020204030204" pitchFamily="34" charset="0"/>
              </a:rPr>
              <a:t>If others don’t respect me, they should be punished</a:t>
            </a:r>
            <a:endParaRPr kumimoji="0" lang="en-AU"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04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arn(inVertical)">
                                      <p:cBhvr>
                                        <p:cTn id="7" dur="500"/>
                                        <p:tgtEl>
                                          <p:spTgt spid="6">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arn(inVertical)">
                                      <p:cBhvr>
                                        <p:cTn id="10" dur="500"/>
                                        <p:tgtEl>
                                          <p:spTgt spid="6">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arn(inVertical)">
                                      <p:cBhvr>
                                        <p:cTn id="13" dur="500"/>
                                        <p:tgtEl>
                                          <p:spTgt spid="6">
                                            <p:txEl>
                                              <p:pRg st="5" end="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barn(inVertical)">
                                      <p:cBhvr>
                                        <p:cTn id="16" dur="500"/>
                                        <p:tgtEl>
                                          <p:spTgt spid="6">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barn(inVertical)">
                                      <p:cBhvr>
                                        <p:cTn id="19" dur="500"/>
                                        <p:tgtEl>
                                          <p:spTgt spid="6">
                                            <p:txEl>
                                              <p:pRg st="7" end="7"/>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barn(inVertical)">
                                      <p:cBhvr>
                                        <p:cTn id="22" dur="500"/>
                                        <p:tgtEl>
                                          <p:spTgt spid="6">
                                            <p:txEl>
                                              <p:pRg st="8" end="8"/>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Effect transition="in" filter="barn(inVertical)">
                                      <p:cBhvr>
                                        <p:cTn id="25" dur="500"/>
                                        <p:tgtEl>
                                          <p:spTgt spid="6">
                                            <p:txEl>
                                              <p:pRg st="9" end="9"/>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xEl>
                                              <p:pRg st="10" end="10"/>
                                            </p:txEl>
                                          </p:spTgt>
                                        </p:tgtEl>
                                        <p:attrNameLst>
                                          <p:attrName>style.visibility</p:attrName>
                                        </p:attrNameLst>
                                      </p:cBhvr>
                                      <p:to>
                                        <p:strVal val="visible"/>
                                      </p:to>
                                    </p:set>
                                    <p:animEffect transition="in" filter="barn(inVertical)">
                                      <p:cBhvr>
                                        <p:cTn id="28"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8E7EFBA1-C4A6-45F9-821A-3BF5D22BC8E8}"/>
              </a:ext>
            </a:extLst>
          </p:cNvPr>
          <p:cNvSpPr/>
          <p:nvPr/>
        </p:nvSpPr>
        <p:spPr>
          <a:xfrm>
            <a:off x="446321" y="774216"/>
            <a:ext cx="10843872" cy="6309420"/>
          </a:xfrm>
          <a:prstGeom prst="rect">
            <a:avLst/>
          </a:prstGeom>
        </p:spPr>
        <p:txBody>
          <a:bodyPr wrap="square">
            <a:spAutoFit/>
          </a:bodyPr>
          <a:lstStyle/>
          <a:p>
            <a:endParaRPr lang="en-AU" sz="2400" dirty="0">
              <a:latin typeface="Calibri" panose="020F0502020204030204" pitchFamily="34" charset="0"/>
              <a:ea typeface="Calibri" panose="020F0502020204030204" pitchFamily="34" charset="0"/>
              <a:cs typeface="Times New Roman" panose="02020603050405020304" pitchFamily="18" charset="0"/>
            </a:endParaRPr>
          </a:p>
          <a:p>
            <a:r>
              <a:rPr lang="en-AU" sz="2400" dirty="0">
                <a:latin typeface="Calibri" panose="020F0502020204030204" pitchFamily="34" charset="0"/>
                <a:cs typeface="Times New Roman" panose="02020603050405020304" pitchFamily="18" charset="0"/>
              </a:rPr>
              <a:t>Piece a bit together; </a:t>
            </a:r>
          </a:p>
          <a:p>
            <a:endParaRPr lang="en-AU" sz="2400" dirty="0">
              <a:latin typeface="Calibri" panose="020F0502020204030204" pitchFamily="34" charset="0"/>
              <a:cs typeface="Times New Roman" panose="02020603050405020304" pitchFamily="18" charset="0"/>
            </a:endParaRPr>
          </a:p>
          <a:p>
            <a:r>
              <a:rPr lang="en-AU" sz="2400" dirty="0">
                <a:latin typeface="Calibri" panose="020F0502020204030204" pitchFamily="34" charset="0"/>
                <a:cs typeface="Times New Roman" panose="02020603050405020304" pitchFamily="18" charset="0"/>
              </a:rPr>
              <a:t>1) She’s saying he is big on “isolating her”. </a:t>
            </a:r>
            <a:r>
              <a:rPr lang="en-AU" sz="2000" dirty="0">
                <a:latin typeface="Calibri" panose="020F0502020204030204" pitchFamily="34" charset="0"/>
                <a:cs typeface="Times New Roman" panose="02020603050405020304" pitchFamily="18" charset="0"/>
              </a:rPr>
              <a:t>Demands loyalty; big fuss if she wants to see her family. Frequent phoning if she’s out; </a:t>
            </a:r>
            <a:r>
              <a:rPr lang="en-AU" sz="2000" i="1" dirty="0">
                <a:latin typeface="Calibri" panose="020F0502020204030204" pitchFamily="34" charset="0"/>
                <a:cs typeface="Times New Roman" panose="02020603050405020304" pitchFamily="18" charset="0"/>
              </a:rPr>
              <a:t>“keep relationships issues between us”; takes her to and from work  </a:t>
            </a:r>
            <a:r>
              <a:rPr lang="en-AU" sz="2000" dirty="0">
                <a:latin typeface="Calibri" panose="020F0502020204030204" pitchFamily="34" charset="0"/>
                <a:cs typeface="Times New Roman" panose="02020603050405020304" pitchFamily="18" charset="0"/>
              </a:rPr>
              <a:t>Etc. </a:t>
            </a:r>
          </a:p>
          <a:p>
            <a:endParaRPr lang="en-AU" sz="2000" dirty="0">
              <a:latin typeface="Calibri" panose="020F0502020204030204" pitchFamily="34" charset="0"/>
              <a:cs typeface="Times New Roman" panose="02020603050405020304" pitchFamily="18" charset="0"/>
            </a:endParaRPr>
          </a:p>
          <a:p>
            <a:r>
              <a:rPr lang="en-AU" sz="2000" dirty="0">
                <a:latin typeface="Calibri" panose="020F0502020204030204" pitchFamily="34" charset="0"/>
                <a:cs typeface="Times New Roman" panose="02020603050405020304" pitchFamily="18" charset="0"/>
              </a:rPr>
              <a:t> </a:t>
            </a:r>
            <a:r>
              <a:rPr lang="en-AU" sz="2400" dirty="0">
                <a:latin typeface="Calibri" panose="020F0502020204030204" pitchFamily="34" charset="0"/>
                <a:cs typeface="Times New Roman" panose="02020603050405020304" pitchFamily="18" charset="0"/>
              </a:rPr>
              <a:t>2) Message is…………… </a:t>
            </a:r>
            <a:r>
              <a:rPr lang="en-AU" sz="2400" i="1" dirty="0">
                <a:latin typeface="Calibri" panose="020F0502020204030204" pitchFamily="34" charset="0"/>
                <a:cs typeface="Times New Roman" panose="02020603050405020304" pitchFamily="18" charset="0"/>
              </a:rPr>
              <a:t>your complete loyalty; </a:t>
            </a:r>
          </a:p>
          <a:p>
            <a:endParaRPr lang="en-AU" sz="2400" dirty="0">
              <a:latin typeface="Calibri" panose="020F0502020204030204" pitchFamily="34" charset="0"/>
              <a:cs typeface="Times New Roman" panose="02020603050405020304" pitchFamily="18" charset="0"/>
            </a:endParaRPr>
          </a:p>
          <a:p>
            <a:r>
              <a:rPr lang="en-AU" sz="2400" dirty="0">
                <a:latin typeface="Calibri" panose="020F0502020204030204" pitchFamily="34" charset="0"/>
                <a:cs typeface="Times New Roman" panose="02020603050405020304" pitchFamily="18" charset="0"/>
              </a:rPr>
              <a:t>3) Entitlement belief;  “</a:t>
            </a:r>
            <a:r>
              <a:rPr lang="en-AU" sz="2400" i="1" dirty="0">
                <a:latin typeface="Calibri" panose="020F0502020204030204" pitchFamily="34" charset="0"/>
                <a:cs typeface="Times New Roman" panose="02020603050405020304" pitchFamily="18" charset="0"/>
              </a:rPr>
              <a:t>I deserve a lot of attention and praise” </a:t>
            </a:r>
          </a:p>
          <a:p>
            <a:endParaRPr lang="en-AU" sz="2400" i="1" dirty="0">
              <a:latin typeface="Calibri" panose="020F0502020204030204" pitchFamily="34" charset="0"/>
              <a:cs typeface="Times New Roman" panose="02020603050405020304" pitchFamily="18" charset="0"/>
            </a:endParaRPr>
          </a:p>
          <a:p>
            <a:r>
              <a:rPr lang="en-AU" sz="2400" dirty="0">
                <a:latin typeface="Calibri" panose="020F0502020204030204" pitchFamily="34" charset="0"/>
                <a:cs typeface="Times New Roman" panose="02020603050405020304" pitchFamily="18" charset="0"/>
              </a:rPr>
              <a:t>4) Now we’d like to ask about that belief. Find the right words… </a:t>
            </a:r>
            <a:endParaRPr lang="en-AU" sz="2000" dirty="0">
              <a:latin typeface="Calibri" panose="020F0502020204030204" pitchFamily="34" charset="0"/>
              <a:cs typeface="Times New Roman" panose="02020603050405020304" pitchFamily="18" charset="0"/>
            </a:endParaRPr>
          </a:p>
          <a:p>
            <a:endParaRPr lang="en-AU" sz="2000" dirty="0">
              <a:latin typeface="Calibri" panose="020F0502020204030204" pitchFamily="34" charset="0"/>
              <a:cs typeface="Times New Roman" panose="02020603050405020304" pitchFamily="18" charset="0"/>
            </a:endParaRPr>
          </a:p>
          <a:p>
            <a:endParaRPr lang="en-AU" sz="3600" dirty="0">
              <a:latin typeface="Calibri" panose="020F0502020204030204" pitchFamily="34" charset="0"/>
              <a:cs typeface="Times New Roman" panose="02020603050405020304" pitchFamily="18" charset="0"/>
            </a:endParaRPr>
          </a:p>
          <a:p>
            <a:endParaRPr lang="en-AU" sz="3600" dirty="0">
              <a:latin typeface="Calibri" panose="020F0502020204030204" pitchFamily="34" charset="0"/>
              <a:cs typeface="Times New Roman" panose="02020603050405020304" pitchFamily="18" charset="0"/>
            </a:endParaRPr>
          </a:p>
          <a:p>
            <a:endParaRPr lang="en-AU" sz="3600" dirty="0"/>
          </a:p>
        </p:txBody>
      </p:sp>
    </p:spTree>
    <p:extLst>
      <p:ext uri="{BB962C8B-B14F-4D97-AF65-F5344CB8AC3E}">
        <p14:creationId xmlns:p14="http://schemas.microsoft.com/office/powerpoint/2010/main" val="2052800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6A03DC50-B501-4B18-99E3-61EA2AEF72A2}"/>
              </a:ext>
            </a:extLst>
          </p:cNvPr>
          <p:cNvSpPr/>
          <p:nvPr/>
        </p:nvSpPr>
        <p:spPr>
          <a:xfrm>
            <a:off x="371060" y="950385"/>
            <a:ext cx="10843872" cy="5582169"/>
          </a:xfrm>
          <a:prstGeom prst="rect">
            <a:avLst/>
          </a:prstGeom>
        </p:spPr>
        <p:txBody>
          <a:bodyPr wrap="square">
            <a:spAutoFit/>
          </a:bodyPr>
          <a:lstStyle/>
          <a:p>
            <a:endParaRPr lang="en-AU" sz="2400" dirty="0">
              <a:latin typeface="Calibri" panose="020F0502020204030204" pitchFamily="34" charset="0"/>
              <a:cs typeface="Times New Roman" panose="02020603050405020304" pitchFamily="18" charset="0"/>
            </a:endParaRPr>
          </a:p>
          <a:p>
            <a:endParaRPr lang="en-AU" sz="2400" dirty="0">
              <a:latin typeface="Calibri" panose="020F0502020204030204" pitchFamily="34" charset="0"/>
              <a:cs typeface="Times New Roman" panose="02020603050405020304" pitchFamily="18" charset="0"/>
            </a:endParaRP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The message being sent by the skilled practitioner, as I suggested earlier, is the first part of the engagement process.  </a:t>
            </a: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But that insight needs to be used with care.</a:t>
            </a: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Aggression and shame are correlated.</a:t>
            </a: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 To use that insight and thoughtfulness to tear someone down, just places those at risk, at further harm. </a:t>
            </a:r>
          </a:p>
          <a:p>
            <a:endParaRPr lang="en-AU" sz="2000" dirty="0">
              <a:latin typeface="Calibri" panose="020F0502020204030204" pitchFamily="34" charset="0"/>
              <a:cs typeface="Times New Roman" panose="02020603050405020304" pitchFamily="18" charset="0"/>
            </a:endParaRPr>
          </a:p>
          <a:p>
            <a:endParaRPr lang="en-AU" sz="3600" dirty="0">
              <a:latin typeface="Calibri" panose="020F0502020204030204" pitchFamily="34" charset="0"/>
              <a:cs typeface="Times New Roman" panose="02020603050405020304" pitchFamily="18" charset="0"/>
            </a:endParaRPr>
          </a:p>
          <a:p>
            <a:endParaRPr lang="en-AU" sz="3600" dirty="0">
              <a:latin typeface="Calibri" panose="020F0502020204030204" pitchFamily="34" charset="0"/>
              <a:cs typeface="Times New Roman" panose="02020603050405020304" pitchFamily="18" charset="0"/>
            </a:endParaRPr>
          </a:p>
          <a:p>
            <a:endParaRPr lang="en-AU" sz="3600" dirty="0"/>
          </a:p>
        </p:txBody>
      </p:sp>
    </p:spTree>
    <p:extLst>
      <p:ext uri="{BB962C8B-B14F-4D97-AF65-F5344CB8AC3E}">
        <p14:creationId xmlns:p14="http://schemas.microsoft.com/office/powerpoint/2010/main" val="980880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1BC4F41E-ED9F-4665-902F-F0C19CE8BAF3}"/>
              </a:ext>
            </a:extLst>
          </p:cNvPr>
          <p:cNvSpPr/>
          <p:nvPr/>
        </p:nvSpPr>
        <p:spPr>
          <a:xfrm>
            <a:off x="446321" y="396712"/>
            <a:ext cx="10843872" cy="6659772"/>
          </a:xfrm>
          <a:prstGeom prst="rect">
            <a:avLst/>
          </a:prstGeom>
        </p:spPr>
        <p:txBody>
          <a:bodyPr wrap="square">
            <a:spAutoFit/>
          </a:bodyPr>
          <a:lstStyle/>
          <a:p>
            <a:r>
              <a:rPr lang="en-AU" sz="3600" dirty="0">
                <a:latin typeface="Calibri" panose="020F0502020204030204" pitchFamily="34" charset="0"/>
                <a:ea typeface="Calibri" panose="020F0502020204030204" pitchFamily="34" charset="0"/>
                <a:cs typeface="Times New Roman" panose="02020603050405020304" pitchFamily="18" charset="0"/>
              </a:rPr>
              <a:t>Demonstrate an understanding through the types of questions or reflections.</a:t>
            </a:r>
          </a:p>
          <a:p>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For example; </a:t>
            </a:r>
          </a:p>
          <a:p>
            <a:pPr>
              <a:lnSpc>
                <a:spcPct val="107000"/>
              </a:lnSpc>
              <a:spcAft>
                <a:spcPts val="800"/>
              </a:spcAft>
            </a:pPr>
            <a:r>
              <a:rPr lang="en-AU" sz="2400" i="1" dirty="0">
                <a:latin typeface="Calibri" panose="020F0502020204030204" pitchFamily="34" charset="0"/>
                <a:ea typeface="Calibri" panose="020F0502020204030204" pitchFamily="34" charset="0"/>
                <a:cs typeface="Times New Roman" panose="02020603050405020304" pitchFamily="18" charset="0"/>
              </a:rPr>
              <a:t>“ Would it be fair to say that loyalty is a big deal for you; help me understand why it is so important?”</a:t>
            </a:r>
            <a:r>
              <a:rPr lang="en-AU"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You have interpreted all his monitoring; stalking; accusing. So instead of talking about the behaviours of a single incident or the impact on her; your asking about the motivating beliefs. </a:t>
            </a:r>
          </a:p>
          <a:p>
            <a:pPr>
              <a:lnSpc>
                <a:spcPct val="107000"/>
              </a:lnSpc>
              <a:spcAft>
                <a:spcPts val="800"/>
              </a:spcAft>
            </a:pPr>
            <a:r>
              <a:rPr lang="en-AU" sz="2400" i="1" dirty="0">
                <a:latin typeface="Calibri" panose="020F0502020204030204" pitchFamily="34" charset="0"/>
                <a:ea typeface="Calibri" panose="020F0502020204030204" pitchFamily="34" charset="0"/>
                <a:cs typeface="Times New Roman" panose="02020603050405020304" pitchFamily="18" charset="0"/>
              </a:rPr>
              <a:t>“why is it so important to you?” </a:t>
            </a:r>
            <a:endParaRPr lang="en-AU" sz="2400" dirty="0">
              <a:latin typeface="Calibri" panose="020F0502020204030204" pitchFamily="34" charset="0"/>
              <a:ea typeface="Calibri" panose="020F0502020204030204" pitchFamily="34" charset="0"/>
              <a:cs typeface="Times New Roman" panose="02020603050405020304" pitchFamily="18" charset="0"/>
            </a:endParaRPr>
          </a:p>
          <a:p>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AU"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So naïve enquiry presents the insights in ways that can foster engagement. </a:t>
            </a:r>
          </a:p>
          <a:p>
            <a:endParaRPr lang="en-AU" sz="3600" dirty="0">
              <a:latin typeface="Calibri" panose="020F0502020204030204" pitchFamily="34" charset="0"/>
              <a:cs typeface="Times New Roman" panose="02020603050405020304" pitchFamily="18" charset="0"/>
            </a:endParaRPr>
          </a:p>
          <a:p>
            <a:endParaRPr lang="en-AU" sz="3600" dirty="0"/>
          </a:p>
        </p:txBody>
      </p:sp>
    </p:spTree>
    <p:extLst>
      <p:ext uri="{BB962C8B-B14F-4D97-AF65-F5344CB8AC3E}">
        <p14:creationId xmlns:p14="http://schemas.microsoft.com/office/powerpoint/2010/main" val="2573177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DA2EBEA6-DB84-4259-84BC-C2E6ECE5AAFD}"/>
              </a:ext>
            </a:extLst>
          </p:cNvPr>
          <p:cNvSpPr/>
          <p:nvPr/>
        </p:nvSpPr>
        <p:spPr>
          <a:xfrm>
            <a:off x="446321" y="364186"/>
            <a:ext cx="10843872" cy="6129627"/>
          </a:xfrm>
          <a:prstGeom prst="rect">
            <a:avLst/>
          </a:prstGeom>
        </p:spPr>
        <p:txBody>
          <a:bodyPr wrap="square">
            <a:spAutoFit/>
          </a:bodyPr>
          <a:lstStyle/>
          <a:p>
            <a:r>
              <a:rPr lang="en-AU" sz="3600" dirty="0">
                <a:latin typeface="Calibri" panose="020F0502020204030204" pitchFamily="34" charset="0"/>
                <a:ea typeface="Calibri" panose="020F0502020204030204" pitchFamily="34" charset="0"/>
                <a:cs typeface="Times New Roman" panose="02020603050405020304" pitchFamily="18" charset="0"/>
              </a:rPr>
              <a:t>Demonstrate an understanding through the types of questions or reflections.</a:t>
            </a:r>
          </a:p>
          <a:p>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Why; because it’s a different discussion to be talking about, or designing a referral or case plan, on conversations about values and beliefs.</a:t>
            </a:r>
          </a:p>
          <a:p>
            <a:pPr>
              <a:lnSpc>
                <a:spcPct val="107000"/>
              </a:lnSpc>
              <a:spcAft>
                <a:spcPts val="8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To talk to or ask about something the perpetrator may feel was hidden or disguised sends important messages. </a:t>
            </a:r>
          </a:p>
          <a:p>
            <a:pPr>
              <a:lnSpc>
                <a:spcPct val="107000"/>
              </a:lnSpc>
              <a:spcAft>
                <a:spcPts val="8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2400" i="1" dirty="0">
                <a:latin typeface="Calibri" panose="020F0502020204030204" pitchFamily="34" charset="0"/>
                <a:ea typeface="Calibri" panose="020F0502020204030204" pitchFamily="34" charset="0"/>
                <a:cs typeface="Times New Roman" panose="02020603050405020304" pitchFamily="18" charset="0"/>
              </a:rPr>
              <a:t>“I can see you”</a:t>
            </a:r>
            <a:r>
              <a:rPr lang="en-AU" sz="2400" dirty="0">
                <a:latin typeface="Calibri" panose="020F0502020204030204" pitchFamily="34" charset="0"/>
                <a:ea typeface="Calibri" panose="020F0502020204030204" pitchFamily="34" charset="0"/>
                <a:cs typeface="Times New Roman" panose="02020603050405020304" pitchFamily="18" charset="0"/>
              </a:rPr>
              <a:t> and I can </a:t>
            </a:r>
            <a:r>
              <a:rPr lang="en-AU" sz="2400" i="1" dirty="0">
                <a:latin typeface="Calibri" panose="020F0502020204030204" pitchFamily="34" charset="0"/>
                <a:ea typeface="Calibri" panose="020F0502020204030204" pitchFamily="34" charset="0"/>
                <a:cs typeface="Times New Roman" panose="02020603050405020304" pitchFamily="18" charset="0"/>
              </a:rPr>
              <a:t>“see your victim too”. </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endParaRPr lang="en-AU" sz="3600" dirty="0">
              <a:latin typeface="Calibri" panose="020F0502020204030204" pitchFamily="34" charset="0"/>
              <a:cs typeface="Times New Roman" panose="02020603050405020304" pitchFamily="18" charset="0"/>
            </a:endParaRPr>
          </a:p>
          <a:p>
            <a:endParaRPr lang="en-AU" sz="3600" dirty="0"/>
          </a:p>
        </p:txBody>
      </p:sp>
    </p:spTree>
    <p:extLst>
      <p:ext uri="{BB962C8B-B14F-4D97-AF65-F5344CB8AC3E}">
        <p14:creationId xmlns:p14="http://schemas.microsoft.com/office/powerpoint/2010/main" val="1840726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F9B534C5-C369-4B8A-A6BC-44F95F840C27}"/>
              </a:ext>
            </a:extLst>
          </p:cNvPr>
          <p:cNvSpPr/>
          <p:nvPr/>
        </p:nvSpPr>
        <p:spPr>
          <a:xfrm>
            <a:off x="568949" y="576423"/>
            <a:ext cx="10843872" cy="6187976"/>
          </a:xfrm>
          <a:prstGeom prst="rect">
            <a:avLst/>
          </a:prstGeom>
        </p:spPr>
        <p:txBody>
          <a:bodyPr wrap="square">
            <a:spAutoFit/>
          </a:bodyPr>
          <a:lstStyle/>
          <a:p>
            <a:r>
              <a:rPr lang="en-AU" sz="3600" dirty="0">
                <a:latin typeface="Calibri" panose="020F0502020204030204" pitchFamily="34" charset="0"/>
                <a:ea typeface="Calibri" panose="020F0502020204030204" pitchFamily="34" charset="0"/>
                <a:cs typeface="Times New Roman" panose="02020603050405020304" pitchFamily="18" charset="0"/>
              </a:rPr>
              <a:t>Demonstrate an understanding through the types of questions or reflections.</a:t>
            </a:r>
          </a:p>
          <a:p>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 If the engagement is establishing, it may lead to discussions of insecurities; betrayals; losses and when the line is drawn it can be hard to dispute….. </a:t>
            </a:r>
          </a:p>
          <a:p>
            <a:pPr>
              <a:lnSpc>
                <a:spcPct val="107000"/>
              </a:lnSpc>
              <a:spcAft>
                <a:spcPts val="8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3200" i="1" dirty="0">
                <a:latin typeface="Calibri" panose="020F0502020204030204" pitchFamily="34" charset="0"/>
                <a:ea typeface="Calibri" panose="020F0502020204030204" pitchFamily="34" charset="0"/>
                <a:cs typeface="Times New Roman" panose="02020603050405020304" pitchFamily="18" charset="0"/>
              </a:rPr>
              <a:t>“From what you’re telling me, being alone is hard; almost impossible after losing your mother and sister. It sounds like you’re keeping your family hostage to avoid being alone.” </a:t>
            </a:r>
            <a:endParaRPr lang="en-AU"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endParaRPr lang="en-AU" sz="3600" dirty="0">
              <a:latin typeface="Calibri" panose="020F0502020204030204" pitchFamily="34" charset="0"/>
              <a:cs typeface="Times New Roman" panose="02020603050405020304" pitchFamily="18" charset="0"/>
            </a:endParaRPr>
          </a:p>
          <a:p>
            <a:endParaRPr lang="en-AU" sz="3600" dirty="0"/>
          </a:p>
        </p:txBody>
      </p:sp>
    </p:spTree>
    <p:extLst>
      <p:ext uri="{BB962C8B-B14F-4D97-AF65-F5344CB8AC3E}">
        <p14:creationId xmlns:p14="http://schemas.microsoft.com/office/powerpoint/2010/main" val="17732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2" name="Rectangle 1">
            <a:extLst>
              <a:ext uri="{FF2B5EF4-FFF2-40B4-BE49-F238E27FC236}">
                <a16:creationId xmlns:a16="http://schemas.microsoft.com/office/drawing/2014/main" id="{E16EDE62-E43B-4CA6-B96A-9095121B0463}"/>
              </a:ext>
            </a:extLst>
          </p:cNvPr>
          <p:cNvSpPr/>
          <p:nvPr/>
        </p:nvSpPr>
        <p:spPr>
          <a:xfrm>
            <a:off x="3048000" y="2551837"/>
            <a:ext cx="6096000" cy="1754326"/>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3600" b="1" i="1" u="none" strike="noStrike" kern="0" cap="none" spc="0" normalizeH="0" baseline="0" noProof="0" dirty="0">
                <a:ln>
                  <a:noFill/>
                </a:ln>
                <a:solidFill>
                  <a:srgbClr val="421C5E"/>
                </a:solidFill>
                <a:effectLst/>
                <a:uLnTx/>
                <a:uFillTx/>
                <a:latin typeface="Century Gothic" panose="020B0502020202020204"/>
                <a:ea typeface="+mj-ea"/>
                <a:cs typeface="+mj-cs"/>
              </a:rPr>
              <a:t>And from my (and others) practice experience and professional development. </a:t>
            </a:r>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08783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413FB079-6D7A-4EAC-8705-040D36D56D67}"/>
              </a:ext>
            </a:extLst>
          </p:cNvPr>
          <p:cNvSpPr/>
          <p:nvPr/>
        </p:nvSpPr>
        <p:spPr>
          <a:xfrm>
            <a:off x="522787" y="605150"/>
            <a:ext cx="11146425" cy="480900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Light"/>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Light"/>
                <a:ea typeface="+mj-ea"/>
                <a:cs typeface="+mj-cs"/>
              </a:rPr>
              <a:t>..the key factor in this is the extent to which this work is linked, both conceptually and in practice, to the safety of women and children..</a:t>
            </a:r>
            <a:br>
              <a:rPr kumimoji="0" lang="en-US" sz="2400" b="1" i="0" u="none" strike="noStrike" kern="0" cap="none" spc="0" normalizeH="0" baseline="0" noProof="0" dirty="0">
                <a:ln>
                  <a:noFill/>
                </a:ln>
                <a:solidFill>
                  <a:prstClr val="black"/>
                </a:solidFill>
                <a:effectLst/>
                <a:uLnTx/>
                <a:uFillTx/>
                <a:latin typeface="Calibri Light"/>
                <a:ea typeface="+mj-ea"/>
                <a:cs typeface="+mj-cs"/>
              </a:rPr>
            </a:br>
            <a:br>
              <a:rPr kumimoji="0" lang="en-US" sz="2400" b="1" i="0" u="none" strike="noStrike" kern="0" cap="none" spc="0" normalizeH="0" baseline="0" noProof="0" dirty="0">
                <a:ln>
                  <a:noFill/>
                </a:ln>
                <a:solidFill>
                  <a:prstClr val="black"/>
                </a:solidFill>
                <a:effectLst/>
                <a:uLnTx/>
                <a:uFillTx/>
                <a:latin typeface="Calibri Light"/>
                <a:ea typeface="+mj-ea"/>
                <a:cs typeface="+mj-cs"/>
              </a:rPr>
            </a:br>
            <a:r>
              <a:rPr kumimoji="0" lang="en-US" sz="2400" b="1" i="0" u="none" strike="noStrike" kern="0" cap="none" spc="0" normalizeH="0" baseline="0" noProof="0" dirty="0">
                <a:ln>
                  <a:noFill/>
                </a:ln>
                <a:solidFill>
                  <a:prstClr val="black"/>
                </a:solidFill>
                <a:effectLst/>
                <a:uLnTx/>
                <a:uFillTx/>
                <a:latin typeface="Calibri Light"/>
                <a:ea typeface="+mj-ea"/>
                <a:cs typeface="+mj-cs"/>
              </a:rPr>
              <a:t>There is a danger that women’s and children’s voices might be lost, if the practitioner doesn’t at least ask:</a:t>
            </a:r>
            <a:br>
              <a:rPr kumimoji="0" lang="en-US" sz="2400" b="1" i="0" u="none" strike="noStrike" kern="0" cap="none" spc="0" normalizeH="0" baseline="0" noProof="0" dirty="0">
                <a:ln>
                  <a:noFill/>
                </a:ln>
                <a:solidFill>
                  <a:prstClr val="black"/>
                </a:solidFill>
                <a:effectLst/>
                <a:uLnTx/>
                <a:uFillTx/>
                <a:latin typeface="Calibri Light"/>
                <a:ea typeface="+mj-ea"/>
                <a:cs typeface="+mj-cs"/>
              </a:rPr>
            </a:br>
            <a:br>
              <a:rPr kumimoji="0" lang="en-US" sz="2400" b="1" i="0" u="none" strike="noStrike" kern="0" cap="none" spc="0" normalizeH="0" baseline="0" noProof="0" dirty="0">
                <a:ln>
                  <a:noFill/>
                </a:ln>
                <a:solidFill>
                  <a:prstClr val="black"/>
                </a:solidFill>
                <a:effectLst/>
                <a:uLnTx/>
                <a:uFillTx/>
                <a:latin typeface="Calibri Light"/>
                <a:ea typeface="+mj-ea"/>
                <a:cs typeface="+mj-cs"/>
              </a:rPr>
            </a:br>
            <a:br>
              <a:rPr kumimoji="0" lang="en-US" sz="2400" b="1" i="0" u="none" strike="noStrike" kern="0" cap="none" spc="0" normalizeH="0" baseline="0" noProof="0" dirty="0">
                <a:ln>
                  <a:noFill/>
                </a:ln>
                <a:solidFill>
                  <a:prstClr val="black"/>
                </a:solidFill>
                <a:effectLst/>
                <a:uLnTx/>
                <a:uFillTx/>
                <a:latin typeface="Calibri Light"/>
                <a:ea typeface="+mj-ea"/>
                <a:cs typeface="+mj-cs"/>
              </a:rPr>
            </a:br>
            <a:br>
              <a:rPr kumimoji="0" lang="en-US" sz="2400" b="1" i="0" u="none" strike="noStrike" kern="0" cap="none" spc="0" normalizeH="0" baseline="0" noProof="0" dirty="0">
                <a:ln>
                  <a:noFill/>
                </a:ln>
                <a:solidFill>
                  <a:prstClr val="black"/>
                </a:solidFill>
                <a:effectLst/>
                <a:uLnTx/>
                <a:uFillTx/>
                <a:latin typeface="Calibri Light"/>
                <a:ea typeface="+mj-ea"/>
                <a:cs typeface="+mj-cs"/>
              </a:rPr>
            </a:br>
            <a:r>
              <a:rPr kumimoji="0" lang="en-US" sz="2000" b="1" i="0" u="none" strike="noStrike" kern="0" cap="none" spc="0" normalizeH="0" baseline="0" noProof="0" dirty="0">
                <a:ln>
                  <a:noFill/>
                </a:ln>
                <a:solidFill>
                  <a:prstClr val="black"/>
                </a:solidFill>
                <a:effectLst/>
                <a:uLnTx/>
                <a:uFillTx/>
                <a:latin typeface="Calibri Light"/>
                <a:ea typeface="+mj-ea"/>
                <a:cs typeface="+mj-cs"/>
              </a:rPr>
              <a:t> </a:t>
            </a:r>
            <a:r>
              <a:rPr kumimoji="0" lang="en-US" sz="2000" b="1" i="1" u="none" strike="noStrike" kern="0" cap="none" spc="0" normalizeH="0" baseline="0" noProof="0" dirty="0">
                <a:ln>
                  <a:noFill/>
                </a:ln>
                <a:solidFill>
                  <a:prstClr val="black"/>
                </a:solidFill>
                <a:effectLst/>
                <a:uLnTx/>
                <a:uFillTx/>
                <a:latin typeface="Calibri Light"/>
                <a:ea typeface="+mj-ea"/>
                <a:cs typeface="+mj-cs"/>
              </a:rPr>
              <a:t>“ What effect could the work we have done today have on how your partner and kids might experience this coming weekend? Would it be different for them?”</a:t>
            </a:r>
            <a:br>
              <a:rPr kumimoji="0" lang="en-US" sz="2000" b="1" i="1" u="none" strike="noStrike" kern="0" cap="none" spc="0" normalizeH="0" baseline="0" noProof="0" dirty="0">
                <a:ln>
                  <a:noFill/>
                </a:ln>
                <a:solidFill>
                  <a:srgbClr val="C00000"/>
                </a:solidFill>
                <a:effectLst/>
                <a:uLnTx/>
                <a:uFillTx/>
                <a:latin typeface="Calibri Light"/>
                <a:ea typeface="+mj-ea"/>
                <a:cs typeface="+mj-cs"/>
              </a:rPr>
            </a:br>
            <a:br>
              <a:rPr kumimoji="0" lang="en-US" sz="2000" b="0" i="1" u="none" strike="noStrike" kern="0" cap="none" spc="0" normalizeH="0" baseline="0" noProof="0" dirty="0">
                <a:ln>
                  <a:noFill/>
                </a:ln>
                <a:solidFill>
                  <a:srgbClr val="C00000"/>
                </a:solidFill>
                <a:effectLst/>
                <a:uLnTx/>
                <a:uFillTx/>
                <a:latin typeface="Calibri Light"/>
                <a:ea typeface="+mj-ea"/>
                <a:cs typeface="+mj-cs"/>
              </a:rPr>
            </a:br>
            <a:br>
              <a:rPr kumimoji="0" lang="en-US" sz="2000" b="0" i="1" u="none" strike="noStrike" kern="0" cap="none" spc="0" normalizeH="0" baseline="0" noProof="0" dirty="0">
                <a:ln>
                  <a:noFill/>
                </a:ln>
                <a:solidFill>
                  <a:srgbClr val="C00000"/>
                </a:solidFill>
                <a:effectLst/>
                <a:uLnTx/>
                <a:uFillTx/>
                <a:latin typeface="Calibri Light"/>
                <a:ea typeface="+mj-ea"/>
                <a:cs typeface="+mj-cs"/>
              </a:rPr>
            </a:br>
            <a:r>
              <a:rPr kumimoji="0" lang="en-US" sz="1050" b="0" i="0" u="none" strike="noStrike" kern="0" cap="none" spc="0" normalizeH="0" baseline="0" noProof="0" dirty="0" err="1">
                <a:ln>
                  <a:noFill/>
                </a:ln>
                <a:effectLst/>
                <a:uLnTx/>
                <a:uFillTx/>
                <a:latin typeface="Calibri Light"/>
                <a:ea typeface="+mj-ea"/>
                <a:cs typeface="+mj-cs"/>
              </a:rPr>
              <a:t>Vlais</a:t>
            </a:r>
            <a:r>
              <a:rPr kumimoji="0" lang="en-US" sz="1050" b="0" i="0" u="none" strike="noStrike" kern="0" cap="none" spc="0" normalizeH="0" baseline="0" noProof="0" dirty="0">
                <a:ln>
                  <a:noFill/>
                </a:ln>
                <a:effectLst/>
                <a:uLnTx/>
                <a:uFillTx/>
                <a:latin typeface="Calibri Light"/>
                <a:ea typeface="+mj-ea"/>
                <a:cs typeface="+mj-cs"/>
              </a:rPr>
              <a:t>, R 2014, Domestic violence perpetrator programs: Education, therapy, support, accountability ‘or’ struggle. </a:t>
            </a:r>
            <a:endParaRPr kumimoji="0" lang="en-AU" sz="18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85358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88D5DC8C-276F-4EE3-87A7-52FE072824DD}"/>
              </a:ext>
            </a:extLst>
          </p:cNvPr>
          <p:cNvSpPr/>
          <p:nvPr/>
        </p:nvSpPr>
        <p:spPr>
          <a:xfrm>
            <a:off x="384313" y="477078"/>
            <a:ext cx="10628243" cy="7564187"/>
          </a:xfrm>
          <a:prstGeom prst="rect">
            <a:avLst/>
          </a:prstGeom>
        </p:spPr>
        <p:txBody>
          <a:bodyPr wrap="square">
            <a:spAutoFit/>
          </a:bodyPr>
          <a:lstStyle/>
          <a:p>
            <a:pPr marL="457200" lvl="0">
              <a:lnSpc>
                <a:spcPct val="107000"/>
              </a:lnSpc>
              <a:spcAft>
                <a:spcPts val="800"/>
              </a:spcAft>
              <a:defRPr/>
            </a:pPr>
            <a:r>
              <a:rPr lang="en-AU" sz="3200" i="1" dirty="0">
                <a:solidFill>
                  <a:srgbClr val="000000"/>
                </a:solidFill>
                <a:latin typeface="Calibri" panose="020F0502020204030204" pitchFamily="34" charset="0"/>
                <a:ea typeface="+mj-ea"/>
                <a:cs typeface="+mj-cs"/>
              </a:rPr>
              <a:t>Seeing perpetrators of violence as fully responsible for their actions is also critical when attempting to engage them. Any ambivalence on your part might strengthen a man’s violence-supporting narratives, with the risk that he might: </a:t>
            </a:r>
          </a:p>
          <a:p>
            <a:pPr marL="457200" lvl="0">
              <a:lnSpc>
                <a:spcPct val="107000"/>
              </a:lnSpc>
              <a:spcAft>
                <a:spcPts val="800"/>
              </a:spcAft>
              <a:defRPr/>
            </a:pPr>
            <a:r>
              <a:rPr lang="en-AU" sz="3200" i="1" dirty="0">
                <a:solidFill>
                  <a:srgbClr val="000000"/>
                </a:solidFill>
                <a:latin typeface="Calibri" panose="020F0502020204030204" pitchFamily="34" charset="0"/>
                <a:ea typeface="+mj-ea"/>
                <a:cs typeface="+mj-cs"/>
              </a:rPr>
              <a:t> -</a:t>
            </a:r>
            <a:r>
              <a:rPr lang="en-AU" sz="2800" i="1" dirty="0">
                <a:solidFill>
                  <a:srgbClr val="000000"/>
                </a:solidFill>
                <a:latin typeface="Calibri" panose="020F0502020204030204" pitchFamily="34" charset="0"/>
                <a:ea typeface="+mj-ea"/>
                <a:cs typeface="+mj-cs"/>
              </a:rPr>
              <a:t>feel more confident to use violence in the future;</a:t>
            </a:r>
            <a:br>
              <a:rPr lang="en-AU" sz="2800" i="1" dirty="0">
                <a:solidFill>
                  <a:srgbClr val="EBEBEB"/>
                </a:solidFill>
                <a:latin typeface="Times New Roman" panose="02020603050405020304" pitchFamily="18" charset="0"/>
                <a:ea typeface="Times New Roman" panose="02020603050405020304" pitchFamily="18" charset="0"/>
                <a:cs typeface="+mj-cs"/>
              </a:rPr>
            </a:br>
            <a:r>
              <a:rPr lang="en-AU" sz="2800" i="1" dirty="0">
                <a:solidFill>
                  <a:srgbClr val="000000"/>
                </a:solidFill>
                <a:latin typeface="Calibri" panose="020F0502020204030204" pitchFamily="34" charset="0"/>
                <a:ea typeface="+mj-ea"/>
                <a:cs typeface="+mj-cs"/>
              </a:rPr>
              <a:t> -claim that you are on his side; and</a:t>
            </a:r>
            <a:br>
              <a:rPr lang="en-AU" sz="2800" i="1" dirty="0">
                <a:solidFill>
                  <a:srgbClr val="EBEBEB"/>
                </a:solidFill>
                <a:latin typeface="Times New Roman" panose="02020603050405020304" pitchFamily="18" charset="0"/>
                <a:ea typeface="Times New Roman" panose="02020603050405020304" pitchFamily="18" charset="0"/>
                <a:cs typeface="+mj-cs"/>
              </a:rPr>
            </a:br>
            <a:r>
              <a:rPr lang="en-AU" sz="2800" i="1" dirty="0">
                <a:solidFill>
                  <a:srgbClr val="000000"/>
                </a:solidFill>
                <a:latin typeface="Calibri" panose="020F0502020204030204" pitchFamily="34" charset="0"/>
                <a:ea typeface="+mj-ea"/>
                <a:cs typeface="+mj-cs"/>
              </a:rPr>
              <a:t> -use your imagined ‘support’ to taunt or otherwise control his (ex)partner and children.</a:t>
            </a:r>
            <a:endParaRPr lang="en-AU" sz="28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nSpc>
                <a:spcPct val="107000"/>
              </a:lnSpc>
              <a:spcAft>
                <a:spcPts val="800"/>
              </a:spcAft>
              <a:defRPr/>
            </a:pPr>
            <a:br>
              <a:rPr lang="en-AU" sz="1400" dirty="0">
                <a:solidFill>
                  <a:srgbClr val="EBEBEB"/>
                </a:solidFill>
                <a:latin typeface="Times New Roman" panose="02020603050405020304" pitchFamily="18" charset="0"/>
                <a:ea typeface="Times New Roman" panose="02020603050405020304" pitchFamily="18" charset="0"/>
                <a:cs typeface="+mj-cs"/>
              </a:rPr>
            </a:br>
            <a:r>
              <a:rPr lang="en-AU"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Perpetrator Accountability in Child Protection Practice. </a:t>
            </a:r>
            <a:br>
              <a:rPr lang="en-AU" sz="1400" dirty="0">
                <a:solidFill>
                  <a:srgbClr val="EBEBEB"/>
                </a:solidFill>
                <a:latin typeface="Times New Roman" panose="02020603050405020304" pitchFamily="18" charset="0"/>
                <a:ea typeface="Times New Roman" panose="02020603050405020304" pitchFamily="18" charset="0"/>
                <a:cs typeface="+mj-cs"/>
              </a:rPr>
            </a:br>
            <a:r>
              <a:rPr lang="en-AU"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W.A. Department for Child Protection, Family and Domestic Violence Unit; 2013</a:t>
            </a:r>
            <a:br>
              <a:rPr lang="en-AU" sz="2800" dirty="0">
                <a:solidFill>
                  <a:srgbClr val="EBEBEB"/>
                </a:solidFill>
                <a:latin typeface="Times New Roman" panose="02020603050405020304" pitchFamily="18" charset="0"/>
                <a:ea typeface="Times New Roman" panose="02020603050405020304" pitchFamily="18" charset="0"/>
                <a:cs typeface="+mj-cs"/>
              </a:rPr>
            </a:br>
            <a:r>
              <a:rPr lang="en-AU" sz="3200" dirty="0">
                <a:solidFill>
                  <a:srgbClr val="EBEBEB"/>
                </a:solidFill>
                <a:latin typeface="Calibri" panose="020F0502020204030204" pitchFamily="34" charset="0"/>
                <a:ea typeface="Calibri" panose="020F0502020204030204" pitchFamily="34" charset="0"/>
                <a:cs typeface="Times New Roman" panose="02020603050405020304" pitchFamily="18" charset="0"/>
              </a:rPr>
              <a:t> </a:t>
            </a:r>
            <a:endParaRPr lang="en-AU"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nSpc>
                <a:spcPct val="107000"/>
              </a:lnSpc>
              <a:spcAft>
                <a:spcPts val="800"/>
              </a:spcAft>
              <a:defRPr/>
            </a:pPr>
            <a:endParaRPr lang="en-AU"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nSpc>
                <a:spcPct val="107000"/>
              </a:lnSpc>
              <a:spcAft>
                <a:spcPts val="800"/>
              </a:spcAft>
              <a:defRPr/>
            </a:pPr>
            <a:endParaRPr lang="en-AU"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a:lnSpc>
                <a:spcPct val="107000"/>
              </a:lnSpc>
              <a:spcAft>
                <a:spcPts val="800"/>
              </a:spcAft>
              <a:defRPr/>
            </a:pPr>
            <a:br>
              <a:rPr lang="en-AU" sz="2800" dirty="0">
                <a:solidFill>
                  <a:srgbClr val="EBEBEB"/>
                </a:solidFill>
                <a:latin typeface="Times New Roman" panose="02020603050405020304" pitchFamily="18" charset="0"/>
                <a:ea typeface="Times New Roman" panose="02020603050405020304" pitchFamily="18" charset="0"/>
                <a:cs typeface="+mj-cs"/>
              </a:rPr>
            </a:br>
            <a:endParaRPr kumimoji="0" lang="en-AU"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6073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barn(inVertical)">
                                      <p:cBhvr>
                                        <p:cTn id="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6514C3AA-9040-48A0-A33D-A96D9F06B5C6}"/>
              </a:ext>
            </a:extLst>
          </p:cNvPr>
          <p:cNvSpPr/>
          <p:nvPr/>
        </p:nvSpPr>
        <p:spPr>
          <a:xfrm>
            <a:off x="756954" y="447046"/>
            <a:ext cx="10843872" cy="7227748"/>
          </a:xfrm>
          <a:prstGeom prst="rect">
            <a:avLst/>
          </a:prstGeom>
        </p:spPr>
        <p:txBody>
          <a:bodyPr wrap="square">
            <a:spAutoFit/>
          </a:bodyPr>
          <a:lstStyle/>
          <a:p>
            <a:r>
              <a:rPr lang="en-AU" sz="3600" dirty="0">
                <a:latin typeface="Calibri" panose="020F0502020204030204" pitchFamily="34" charset="0"/>
                <a:ea typeface="Calibri" panose="020F0502020204030204" pitchFamily="34" charset="0"/>
                <a:cs typeface="Times New Roman" panose="02020603050405020304" pitchFamily="18" charset="0"/>
              </a:rPr>
              <a:t>Demonstrate an understanding through the types of questions or reflections.</a:t>
            </a:r>
          </a:p>
          <a:p>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We would also acknowledge that in a model where accountability is </a:t>
            </a:r>
          </a:p>
          <a:p>
            <a:pPr>
              <a:lnSpc>
                <a:spcPct val="107000"/>
              </a:lnSpc>
              <a:spcAft>
                <a:spcPts val="8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See it</a:t>
            </a: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Own it </a:t>
            </a: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Do something about it.</a:t>
            </a:r>
          </a:p>
          <a:p>
            <a:pPr>
              <a:lnSpc>
                <a:spcPct val="107000"/>
              </a:lnSpc>
              <a:spcAft>
                <a:spcPts val="8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3200" dirty="0">
                <a:latin typeface="Calibri" panose="020F0502020204030204" pitchFamily="34" charset="0"/>
                <a:ea typeface="Calibri" panose="020F0502020204030204" pitchFamily="34" charset="0"/>
                <a:cs typeface="Times New Roman" panose="02020603050405020304" pitchFamily="18" charset="0"/>
              </a:rPr>
              <a:t>You can’t be what you cannot see… </a:t>
            </a:r>
          </a:p>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 </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endParaRPr lang="en-AU" sz="3600" dirty="0">
              <a:latin typeface="Calibri" panose="020F0502020204030204" pitchFamily="34" charset="0"/>
              <a:cs typeface="Times New Roman" panose="02020603050405020304" pitchFamily="18" charset="0"/>
            </a:endParaRPr>
          </a:p>
          <a:p>
            <a:endParaRPr lang="en-AU" sz="3600" dirty="0"/>
          </a:p>
        </p:txBody>
      </p:sp>
    </p:spTree>
    <p:extLst>
      <p:ext uri="{BB962C8B-B14F-4D97-AF65-F5344CB8AC3E}">
        <p14:creationId xmlns:p14="http://schemas.microsoft.com/office/powerpoint/2010/main" val="788500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Oval 5">
            <a:extLst>
              <a:ext uri="{FF2B5EF4-FFF2-40B4-BE49-F238E27FC236}">
                <a16:creationId xmlns:a16="http://schemas.microsoft.com/office/drawing/2014/main" id="{64525167-B7C5-40E2-AC1D-D24716CB67E8}"/>
              </a:ext>
            </a:extLst>
          </p:cNvPr>
          <p:cNvSpPr/>
          <p:nvPr/>
        </p:nvSpPr>
        <p:spPr>
          <a:xfrm>
            <a:off x="414709" y="933079"/>
            <a:ext cx="5115338" cy="3988904"/>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w="9525" cap="rnd" cmpd="sng" algn="ctr">
                  <a:solidFill>
                    <a:srgbClr val="FF0000"/>
                  </a:solidFill>
                  <a:prstDash val="solid"/>
                  <a:beve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“Men have to stand up and take on their mates and their family members and tell other men to knock it off. This is about women’s lives and children’s lives.” </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0" i="0" u="none" strike="noStrike" kern="1200" cap="none" spc="0" normalizeH="0" baseline="0" noProof="0" dirty="0">
                <a:ln w="9525" cap="rnd" cmpd="sng" algn="ctr">
                  <a:solidFill>
                    <a:srgbClr val="FF0000"/>
                  </a:solidFill>
                  <a:prstDash val="solid"/>
                  <a:beve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(Quote from Our Journal)</a:t>
            </a:r>
            <a:endParaRPr kumimoji="0" lang="en-A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40DE05CD-0C31-4E19-9F2D-282C9F7D7DF1}"/>
              </a:ext>
            </a:extLst>
          </p:cNvPr>
          <p:cNvSpPr/>
          <p:nvPr/>
        </p:nvSpPr>
        <p:spPr>
          <a:xfrm>
            <a:off x="5617584" y="419571"/>
            <a:ext cx="5764696" cy="5275547"/>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On challenging</a:t>
            </a:r>
            <a:r>
              <a:rPr kumimoji="0" lang="en-US" sz="28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It may not be necessary, in fact it is detrimental to building rapport to immediately challenge each and every statement that you know to be incongruent. Rather it is prudent to make a mental note and challenge a few examples, perhaps in themes. Forcing him to accept your point of view can be counterproductive. </a:t>
            </a:r>
            <a:endParaRPr kumimoji="0" lang="en-AU"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AU"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It is sufficient to state the incongruence and have him hear it.</a:t>
            </a:r>
            <a:endParaRPr kumimoji="0" lang="en-AU"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054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B5B80B7E-7574-453E-AF3B-0A57ADFDFE40}"/>
              </a:ext>
            </a:extLst>
          </p:cNvPr>
          <p:cNvSpPr/>
          <p:nvPr/>
        </p:nvSpPr>
        <p:spPr>
          <a:xfrm>
            <a:off x="192947" y="0"/>
            <a:ext cx="11747262" cy="6457152"/>
          </a:xfrm>
          <a:prstGeom prst="rect">
            <a:avLst/>
          </a:prstGeom>
        </p:spPr>
        <p:txBody>
          <a:bodyPr wrap="square">
            <a:spAutoFit/>
          </a:bodyPr>
          <a:lstStyle/>
          <a:p>
            <a:pPr lvl="0" algn="ctr" fontAlgn="base">
              <a:spcBef>
                <a:spcPct val="20000"/>
              </a:spcBef>
              <a:spcAft>
                <a:spcPct val="0"/>
              </a:spcAft>
              <a:buClr>
                <a:srgbClr val="66FFFF"/>
              </a:buClr>
            </a:pPr>
            <a:r>
              <a:rPr lang="en-US" sz="4000" kern="0" dirty="0">
                <a:latin typeface="Calibri" panose="020F0502020204030204" pitchFamily="34" charset="0"/>
                <a:ea typeface="+mj-ea"/>
                <a:cs typeface="Calibri" panose="020F0502020204030204" pitchFamily="34" charset="0"/>
              </a:rPr>
              <a:t>Therapeutic alliance</a:t>
            </a:r>
          </a:p>
          <a:p>
            <a:pPr lvl="0" algn="ctr" fontAlgn="base">
              <a:spcBef>
                <a:spcPct val="20000"/>
              </a:spcBef>
              <a:spcAft>
                <a:spcPct val="0"/>
              </a:spcAft>
              <a:buClr>
                <a:srgbClr val="66FFFF"/>
              </a:buClr>
            </a:pPr>
            <a:r>
              <a:rPr lang="en-AU" sz="3200" dirty="0">
                <a:solidFill>
                  <a:prstClr val="black"/>
                </a:solidFill>
                <a:latin typeface="Calibri Light" panose="020F0302020204030204"/>
                <a:ea typeface="+mj-ea"/>
                <a:cs typeface="+mj-cs"/>
              </a:rPr>
              <a:t>“Now that I have rapport, I will build a logical case for change”. </a:t>
            </a:r>
            <a:br>
              <a:rPr lang="en-AU" sz="3200" dirty="0">
                <a:solidFill>
                  <a:prstClr val="black"/>
                </a:solidFill>
                <a:latin typeface="Calibri Light" panose="020F0302020204030204"/>
                <a:ea typeface="+mj-ea"/>
                <a:cs typeface="+mj-cs"/>
              </a:rPr>
            </a:br>
            <a:br>
              <a:rPr lang="en-AU" sz="3200" dirty="0">
                <a:solidFill>
                  <a:prstClr val="black"/>
                </a:solidFill>
                <a:latin typeface="Calibri Light" panose="020F0302020204030204"/>
                <a:ea typeface="+mj-ea"/>
                <a:cs typeface="+mj-cs"/>
              </a:rPr>
            </a:br>
            <a:r>
              <a:rPr lang="en-AU" sz="3200" i="1" dirty="0">
                <a:solidFill>
                  <a:prstClr val="black"/>
                </a:solidFill>
                <a:latin typeface="Calibri Light" panose="020F0302020204030204"/>
                <a:ea typeface="+mj-ea"/>
                <a:cs typeface="+mj-cs"/>
              </a:rPr>
              <a:t>People do not change because of logic.</a:t>
            </a:r>
            <a:br>
              <a:rPr lang="en-AU" sz="3200" dirty="0">
                <a:solidFill>
                  <a:prstClr val="black"/>
                </a:solidFill>
                <a:latin typeface="Calibri Light" panose="020F0302020204030204"/>
                <a:ea typeface="+mj-ea"/>
                <a:cs typeface="+mj-cs"/>
              </a:rPr>
            </a:br>
            <a:br>
              <a:rPr lang="en-AU" sz="3200" b="1" dirty="0">
                <a:solidFill>
                  <a:prstClr val="black"/>
                </a:solidFill>
                <a:latin typeface="Calibri Light" panose="020F0302020204030204"/>
                <a:ea typeface="+mj-ea"/>
                <a:cs typeface="+mj-cs"/>
              </a:rPr>
            </a:br>
            <a:r>
              <a:rPr lang="en-AU" sz="3200" dirty="0">
                <a:solidFill>
                  <a:prstClr val="black"/>
                </a:solidFill>
                <a:latin typeface="Calibri Light" panose="020F0302020204030204"/>
                <a:ea typeface="+mj-ea"/>
                <a:cs typeface="+mj-cs"/>
              </a:rPr>
              <a:t>People change when they have an </a:t>
            </a:r>
            <a:r>
              <a:rPr lang="en-AU" sz="3200" b="1" dirty="0">
                <a:solidFill>
                  <a:prstClr val="black"/>
                </a:solidFill>
                <a:latin typeface="Calibri Light" panose="020F0302020204030204"/>
                <a:ea typeface="+mj-ea"/>
                <a:cs typeface="+mj-cs"/>
              </a:rPr>
              <a:t>emotionally compelling reason to change.</a:t>
            </a:r>
            <a:br>
              <a:rPr lang="en-AU" sz="3200" b="1" dirty="0">
                <a:solidFill>
                  <a:prstClr val="black"/>
                </a:solidFill>
                <a:latin typeface="Calibri Light" panose="020F0302020204030204"/>
                <a:ea typeface="+mj-ea"/>
                <a:cs typeface="+mj-cs"/>
              </a:rPr>
            </a:br>
            <a:br>
              <a:rPr lang="en-AU" sz="3200" i="1" dirty="0">
                <a:solidFill>
                  <a:prstClr val="black"/>
                </a:solidFill>
                <a:latin typeface="Calibri Light" panose="020F0302020204030204"/>
                <a:ea typeface="+mj-ea"/>
                <a:cs typeface="+mj-cs"/>
              </a:rPr>
            </a:br>
            <a:r>
              <a:rPr lang="en-AU" sz="3200" dirty="0">
                <a:solidFill>
                  <a:prstClr val="black"/>
                </a:solidFill>
                <a:latin typeface="Calibri Light" panose="020F0302020204030204"/>
                <a:ea typeface="+mj-ea"/>
                <a:cs typeface="+mj-cs"/>
              </a:rPr>
              <a:t>Logic provides the socially acceptable, sensible reason to change; emotion provides the underling motivation to initiate and implement the change</a:t>
            </a:r>
            <a:r>
              <a:rPr lang="en-AU" sz="3600" dirty="0">
                <a:solidFill>
                  <a:prstClr val="black"/>
                </a:solidFill>
                <a:latin typeface="Calibri Light" panose="020F0302020204030204"/>
                <a:ea typeface="+mj-ea"/>
                <a:cs typeface="+mj-cs"/>
              </a:rPr>
              <a:t>. </a:t>
            </a:r>
          </a:p>
          <a:p>
            <a:pPr lvl="0" algn="ctr" fontAlgn="base">
              <a:spcBef>
                <a:spcPct val="20000"/>
              </a:spcBef>
              <a:spcAft>
                <a:spcPct val="0"/>
              </a:spcAft>
              <a:buClr>
                <a:srgbClr val="66FFFF"/>
              </a:buClr>
            </a:pPr>
            <a:r>
              <a:rPr lang="en-AU" sz="3600" b="1" dirty="0">
                <a:solidFill>
                  <a:prstClr val="black"/>
                </a:solidFill>
                <a:latin typeface="Calibri Light" panose="020F0302020204030204"/>
                <a:ea typeface="+mj-ea"/>
                <a:cs typeface="+mj-cs"/>
              </a:rPr>
              <a:t>The currency.</a:t>
            </a:r>
            <a:endParaRPr lang="en-US" sz="4000" b="1" kern="0" dirty="0">
              <a:solidFill>
                <a:srgbClr val="003366"/>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096977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Oval 5">
            <a:extLst>
              <a:ext uri="{FF2B5EF4-FFF2-40B4-BE49-F238E27FC236}">
                <a16:creationId xmlns:a16="http://schemas.microsoft.com/office/drawing/2014/main" id="{B3D78403-F213-4C98-BCD0-62D3A3E70823}"/>
              </a:ext>
            </a:extLst>
          </p:cNvPr>
          <p:cNvSpPr/>
          <p:nvPr/>
        </p:nvSpPr>
        <p:spPr>
          <a:xfrm>
            <a:off x="204984" y="1077040"/>
            <a:ext cx="5115338" cy="3988904"/>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w="9525" cap="rnd" cmpd="sng" algn="ctr">
                  <a:solidFill>
                    <a:srgbClr val="FF0000"/>
                  </a:solidFill>
                  <a:prstDash val="solid"/>
                  <a:beve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“Men have to stand up and take on their mates and their family members and tell other men to knock it off. This is about women’s lives and children’s lives.” </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0" i="0" u="none" strike="noStrike" kern="1200" cap="none" spc="0" normalizeH="0" baseline="0" noProof="0" dirty="0">
                <a:ln w="9525" cap="rnd" cmpd="sng" algn="ctr">
                  <a:solidFill>
                    <a:srgbClr val="FF0000"/>
                  </a:solidFill>
                  <a:prstDash val="solid"/>
                  <a:beve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(Quote from Our Journal)</a:t>
            </a:r>
            <a:endParaRPr kumimoji="0" lang="en-AU"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F7FEB8D-B1C9-4186-BDA7-40A15422158C}"/>
              </a:ext>
            </a:extLst>
          </p:cNvPr>
          <p:cNvSpPr/>
          <p:nvPr/>
        </p:nvSpPr>
        <p:spPr>
          <a:xfrm>
            <a:off x="5499651" y="995926"/>
            <a:ext cx="6029739" cy="3932359"/>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AU" sz="4000" dirty="0">
                <a:solidFill>
                  <a:prstClr val="black"/>
                </a:solidFill>
                <a:latin typeface="Calibri" panose="020F0502020204030204"/>
                <a:cs typeface="Arial" panose="020B0604020202020204" pitchFamily="34" charset="0"/>
              </a:rPr>
              <a:t>“You do not have to want to stop your current behaviour in order to change; you simply have to want something else.. </a:t>
            </a:r>
            <a:r>
              <a:rPr lang="en-AU" sz="4000" i="1" dirty="0">
                <a:solidFill>
                  <a:prstClr val="black"/>
                </a:solidFill>
                <a:latin typeface="Calibri" panose="020F0502020204030204"/>
                <a:cs typeface="Arial" panose="020B0604020202020204" pitchFamily="34" charset="0"/>
              </a:rPr>
              <a:t>more”  </a:t>
            </a:r>
          </a:p>
          <a:p>
            <a:pPr lvl="0">
              <a:lnSpc>
                <a:spcPct val="90000"/>
              </a:lnSpc>
              <a:spcBef>
                <a:spcPts val="1000"/>
              </a:spcBef>
            </a:pPr>
            <a:r>
              <a:rPr lang="en-AU" sz="1400" i="1" dirty="0">
                <a:solidFill>
                  <a:prstClr val="black"/>
                </a:solidFill>
                <a:latin typeface="Arial" panose="020B0604020202020204" pitchFamily="34" charset="0"/>
                <a:cs typeface="Arial" panose="020B0604020202020204" pitchFamily="34" charset="0"/>
              </a:rPr>
              <a:t>                             Aldo Pucci</a:t>
            </a:r>
            <a:r>
              <a:rPr lang="en-AU" sz="1400" dirty="0">
                <a:solidFill>
                  <a:prstClr val="black"/>
                </a:solidFill>
                <a:latin typeface="Arial" panose="020B0604020202020204" pitchFamily="34" charset="0"/>
                <a:cs typeface="Arial" panose="020B0604020202020204" pitchFamily="34" charset="0"/>
              </a:rPr>
              <a:t> president of the National Association of Cognitive-</a:t>
            </a:r>
            <a:r>
              <a:rPr lang="en-AU" sz="1400" dirty="0" err="1">
                <a:solidFill>
                  <a:prstClr val="black"/>
                </a:solidFill>
                <a:latin typeface="Arial" panose="020B0604020202020204" pitchFamily="34" charset="0"/>
                <a:cs typeface="Arial" panose="020B0604020202020204" pitchFamily="34" charset="0"/>
              </a:rPr>
              <a:t>Behavioral</a:t>
            </a:r>
            <a:r>
              <a:rPr lang="en-AU" sz="1400" dirty="0">
                <a:solidFill>
                  <a:prstClr val="black"/>
                </a:solidFill>
                <a:latin typeface="Arial" panose="020B0604020202020204" pitchFamily="34" charset="0"/>
                <a:cs typeface="Arial" panose="020B0604020202020204" pitchFamily="34" charset="0"/>
              </a:rPr>
              <a:t> Therapists</a:t>
            </a:r>
          </a:p>
        </p:txBody>
      </p:sp>
    </p:spTree>
    <p:extLst>
      <p:ext uri="{BB962C8B-B14F-4D97-AF65-F5344CB8AC3E}">
        <p14:creationId xmlns:p14="http://schemas.microsoft.com/office/powerpoint/2010/main" val="3622474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8806AF46-FCAF-4EE9-AA95-A36B29DFFB66}"/>
              </a:ext>
            </a:extLst>
          </p:cNvPr>
          <p:cNvSpPr/>
          <p:nvPr/>
        </p:nvSpPr>
        <p:spPr>
          <a:xfrm>
            <a:off x="954157" y="711333"/>
            <a:ext cx="9925877" cy="4672048"/>
          </a:xfrm>
          <a:prstGeom prst="rect">
            <a:avLst/>
          </a:prstGeom>
        </p:spPr>
        <p:txBody>
          <a:bodyPr wrap="square">
            <a:spAutoFit/>
          </a:bodyPr>
          <a:lstStyle/>
          <a:p>
            <a:pPr lvl="0" algn="ctr" fontAlgn="base">
              <a:spcBef>
                <a:spcPct val="20000"/>
              </a:spcBef>
              <a:spcAft>
                <a:spcPct val="0"/>
              </a:spcAft>
              <a:buClr>
                <a:srgbClr val="66FFFF"/>
              </a:buClr>
            </a:pPr>
            <a:r>
              <a:rPr lang="en-US" sz="4000" kern="0" dirty="0">
                <a:effectLst>
                  <a:outerShdw blurRad="38100" dist="38100" dir="2700000" algn="tl">
                    <a:srgbClr val="000000"/>
                  </a:outerShdw>
                </a:effectLst>
                <a:latin typeface="Calibri" panose="020F0502020204030204" pitchFamily="34" charset="0"/>
                <a:ea typeface="+mj-ea"/>
                <a:cs typeface="Calibri" panose="020F0502020204030204" pitchFamily="34" charset="0"/>
              </a:rPr>
              <a:t>Therapeutic alliance</a:t>
            </a:r>
            <a:endParaRPr lang="en-US" sz="4000" kern="0" dirty="0">
              <a:solidFill>
                <a:srgbClr val="003366"/>
              </a:solidFill>
              <a:latin typeface="Calibri" panose="020F0502020204030204" pitchFamily="34" charset="0"/>
              <a:ea typeface="+mj-ea"/>
              <a:cs typeface="Calibri" panose="020F0502020204030204" pitchFamily="34" charset="0"/>
            </a:endParaRPr>
          </a:p>
          <a:p>
            <a:pPr lvl="0" fontAlgn="base">
              <a:spcBef>
                <a:spcPct val="20000"/>
              </a:spcBef>
              <a:spcAft>
                <a:spcPct val="0"/>
              </a:spcAft>
              <a:buClr>
                <a:srgbClr val="66FFFF"/>
              </a:buClr>
            </a:pPr>
            <a:r>
              <a:rPr lang="en-US" sz="2800" kern="0" dirty="0">
                <a:latin typeface="Calibri" panose="020F0502020204030204" pitchFamily="34" charset="0"/>
                <a:cs typeface="Calibri" panose="020F0502020204030204" pitchFamily="34" charset="0"/>
              </a:rPr>
              <a:t>For counsellors, psychologists and social workers, who do not understand the dynamics of men’s perpetration of violence, run the risk of collusion through violence support narratives.</a:t>
            </a:r>
          </a:p>
          <a:p>
            <a:pPr lvl="0" fontAlgn="base">
              <a:spcBef>
                <a:spcPct val="20000"/>
              </a:spcBef>
              <a:spcAft>
                <a:spcPct val="0"/>
              </a:spcAft>
              <a:buClr>
                <a:srgbClr val="66FFFF"/>
              </a:buClr>
            </a:pPr>
            <a:endParaRPr lang="en-US" sz="2800" kern="0" dirty="0">
              <a:latin typeface="Calibri" panose="020F0502020204030204" pitchFamily="34" charset="0"/>
              <a:cs typeface="Calibri" panose="020F0502020204030204" pitchFamily="34" charset="0"/>
            </a:endParaRPr>
          </a:p>
          <a:p>
            <a:pPr lvl="0" fontAlgn="base">
              <a:spcBef>
                <a:spcPct val="20000"/>
              </a:spcBef>
              <a:spcAft>
                <a:spcPct val="0"/>
              </a:spcAft>
              <a:buClr>
                <a:srgbClr val="66FFFF"/>
              </a:buClr>
            </a:pPr>
            <a:r>
              <a:rPr lang="en-US" sz="2800" kern="0" dirty="0">
                <a:latin typeface="Calibri" panose="020F0502020204030204" pitchFamily="34" charset="0"/>
                <a:cs typeface="Calibri" panose="020F0502020204030204" pitchFamily="34" charset="0"/>
              </a:rPr>
              <a:t> Without a clear analysis, training and experience, they can focus on issues such as self-esteem, family of origin experiences, anger management or other experiences that focus on healing or addressing psychological issues.</a:t>
            </a:r>
          </a:p>
          <a:p>
            <a:pPr lvl="0" fontAlgn="base">
              <a:spcBef>
                <a:spcPct val="20000"/>
              </a:spcBef>
              <a:spcAft>
                <a:spcPct val="0"/>
              </a:spcAft>
              <a:buClr>
                <a:srgbClr val="66FFFF"/>
              </a:buClr>
            </a:pPr>
            <a:r>
              <a:rPr lang="en-US" sz="1400" b="1" kern="0" dirty="0">
                <a:latin typeface="Arial" panose="020B0604020202020204" pitchFamily="34" charset="0"/>
                <a:cs typeface="Arial" panose="020B0604020202020204" pitchFamily="34" charset="0"/>
              </a:rPr>
              <a:t>( WA </a:t>
            </a:r>
            <a:r>
              <a:rPr lang="en-AU" sz="1400" b="1" kern="0" dirty="0">
                <a:latin typeface="Arial" panose="020B0604020202020204" pitchFamily="34" charset="0"/>
                <a:cs typeface="Arial" panose="020B0604020202020204" pitchFamily="34" charset="0"/>
              </a:rPr>
              <a:t>Perpetrator Accountability in Child Protection Practice)</a:t>
            </a:r>
            <a:endParaRPr lang="en-US" sz="2800" b="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9698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2D24F9C1-0AA1-4D2B-A251-9B9383026423}"/>
              </a:ext>
            </a:extLst>
          </p:cNvPr>
          <p:cNvSpPr/>
          <p:nvPr/>
        </p:nvSpPr>
        <p:spPr>
          <a:xfrm>
            <a:off x="545284" y="755374"/>
            <a:ext cx="11200396" cy="393954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44546A">
                  <a:lumMod val="50000"/>
                </a:srgbClr>
              </a:solidFill>
              <a:effectLst/>
              <a:uLnTx/>
              <a:uFillTx/>
              <a:latin typeface="Calibri Light"/>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400" b="1" kern="0" dirty="0">
              <a:solidFill>
                <a:srgbClr val="44546A">
                  <a:lumMod val="50000"/>
                </a:srgbClr>
              </a:solidFill>
              <a:latin typeface="Calibri Light"/>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4546A">
                    <a:lumMod val="50000"/>
                  </a:srgbClr>
                </a:solidFill>
                <a:effectLst/>
                <a:uLnTx/>
                <a:uFillTx/>
                <a:latin typeface="Calibri Light"/>
                <a:ea typeface="+mj-ea"/>
                <a:cs typeface="+mj-cs"/>
              </a:rPr>
              <a:t>“The victim stance is a powerful one! The victim is always morally right, neither responsible or accountable and forever entitled to sympathy.”</a:t>
            </a:r>
            <a:br>
              <a:rPr kumimoji="0" lang="en-US" sz="3200" b="1" i="0" u="none" strike="noStrike" kern="0" cap="none" spc="0" normalizeH="0" baseline="0" noProof="0" dirty="0">
                <a:ln>
                  <a:noFill/>
                </a:ln>
                <a:solidFill>
                  <a:srgbClr val="44546A">
                    <a:lumMod val="50000"/>
                  </a:srgbClr>
                </a:solidFill>
                <a:effectLst/>
                <a:uLnTx/>
                <a:uFillTx/>
                <a:latin typeface="Calibri Light"/>
                <a:ea typeface="+mj-ea"/>
                <a:cs typeface="+mj-cs"/>
              </a:rPr>
            </a:br>
            <a:r>
              <a:rPr kumimoji="0" lang="en-US" sz="1600" b="1" i="0" u="none" strike="noStrike" kern="0" cap="none" spc="0" normalizeH="0" baseline="0" noProof="0" dirty="0">
                <a:ln>
                  <a:noFill/>
                </a:ln>
                <a:effectLst/>
                <a:uLnTx/>
                <a:uFillTx/>
                <a:latin typeface="Calibri Light"/>
                <a:ea typeface="+mj-ea"/>
                <a:cs typeface="+mj-cs"/>
              </a:rPr>
              <a:t> </a:t>
            </a:r>
            <a:r>
              <a:rPr kumimoji="0" lang="en-AU" sz="1600" b="1" i="0" u="none" strike="noStrike" kern="0" cap="none" spc="0" normalizeH="0" baseline="0" noProof="0" dirty="0">
                <a:ln>
                  <a:noFill/>
                </a:ln>
                <a:effectLst/>
                <a:uLnTx/>
                <a:uFillTx/>
                <a:latin typeface="Calibri Light"/>
                <a:ea typeface="+mj-ea"/>
                <a:cs typeface="+mj-cs"/>
              </a:rPr>
              <a:t>Rethinking 'Don't Blame the Victim': The Psychology of Victimhood ;</a:t>
            </a:r>
            <a:r>
              <a:rPr kumimoji="0" lang="en-AU" sz="1600" b="1" i="0" u="none" strike="noStrike" kern="0" cap="none" spc="0" normalizeH="0" baseline="0" noProof="0" dirty="0" err="1">
                <a:ln>
                  <a:noFill/>
                </a:ln>
                <a:effectLst/>
                <a:uLnTx/>
                <a:uFillTx/>
                <a:latin typeface="Calibri Light"/>
                <a:ea typeface="+mj-ea"/>
                <a:cs typeface="+mj-cs"/>
              </a:rPr>
              <a:t>Ofer</a:t>
            </a:r>
            <a:r>
              <a:rPr kumimoji="0" lang="en-AU" sz="1600" b="1" i="0" u="none" strike="noStrike" kern="0" cap="none" spc="0" normalizeH="0" baseline="0" noProof="0" dirty="0">
                <a:ln>
                  <a:noFill/>
                </a:ln>
                <a:effectLst/>
                <a:uLnTx/>
                <a:uFillTx/>
                <a:latin typeface="Calibri Light"/>
                <a:ea typeface="+mj-ea"/>
                <a:cs typeface="+mj-cs"/>
              </a:rPr>
              <a:t> </a:t>
            </a:r>
            <a:r>
              <a:rPr kumimoji="0" lang="en-AU" sz="1600" b="1" i="0" u="none" strike="noStrike" kern="0" cap="none" spc="0" normalizeH="0" baseline="0" noProof="0" dirty="0" err="1">
                <a:ln>
                  <a:noFill/>
                </a:ln>
                <a:effectLst/>
                <a:uLnTx/>
                <a:uFillTx/>
                <a:latin typeface="Calibri Light"/>
                <a:ea typeface="+mj-ea"/>
                <a:cs typeface="+mj-cs"/>
              </a:rPr>
              <a:t>Zur</a:t>
            </a:r>
            <a:r>
              <a:rPr kumimoji="0" lang="en-AU" sz="1600" b="1" i="0" u="none" strike="noStrike" kern="0" cap="none" spc="0" normalizeH="0" baseline="0" noProof="0" dirty="0">
                <a:ln>
                  <a:noFill/>
                </a:ln>
                <a:effectLst/>
                <a:uLnTx/>
                <a:uFillTx/>
                <a:latin typeface="Calibri Light"/>
                <a:ea typeface="+mj-ea"/>
                <a:cs typeface="+mj-cs"/>
              </a:rPr>
              <a:t>, </a:t>
            </a:r>
            <a:r>
              <a:rPr kumimoji="0" lang="en-AU" sz="1600" b="1" i="0" u="none" strike="noStrike" kern="0" cap="none" spc="0" normalizeH="0" baseline="0" noProof="0" dirty="0" err="1">
                <a:ln>
                  <a:noFill/>
                </a:ln>
                <a:effectLst/>
                <a:uLnTx/>
                <a:uFillTx/>
                <a:latin typeface="Calibri Light"/>
                <a:ea typeface="+mj-ea"/>
                <a:cs typeface="+mj-cs"/>
              </a:rPr>
              <a:t>Ph.D</a:t>
            </a:r>
            <a:endParaRPr kumimoji="0" lang="en-AU" sz="1600" b="1" i="0" u="none" strike="noStrike" kern="0" cap="none" spc="0" normalizeH="0" baseline="0" noProof="0" dirty="0">
              <a:ln>
                <a:noFill/>
              </a:ln>
              <a:effectLst/>
              <a:uLnTx/>
              <a:uFillTx/>
              <a:latin typeface="Calibri Light"/>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lang="en-AU" sz="1600" b="1" kern="0" dirty="0">
              <a:latin typeface="Calibri Light"/>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AU" sz="1600" b="1" i="0" u="none" strike="noStrike" kern="0" cap="none" spc="0" normalizeH="0" baseline="0" noProof="0" dirty="0">
              <a:ln>
                <a:noFill/>
              </a:ln>
              <a:effectLst/>
              <a:uLnTx/>
              <a:uFillTx/>
              <a:latin typeface="Calibri Light"/>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lang="en-AU" sz="1000" b="1" kern="0" dirty="0">
              <a:solidFill>
                <a:srgbClr val="C00000"/>
              </a:solidFill>
              <a:latin typeface="Calibri Light"/>
              <a:ea typeface="+mj-ea"/>
              <a:cs typeface="+mj-cs"/>
            </a:endParaRPr>
          </a:p>
          <a:p>
            <a:pPr lvl="0">
              <a:defRPr/>
            </a:pPr>
            <a:r>
              <a:rPr lang="en-AU" sz="2400" b="1" dirty="0">
                <a:solidFill>
                  <a:prstClr val="black"/>
                </a:solidFill>
                <a:latin typeface="Calibri Light"/>
                <a:ea typeface="+mj-ea"/>
                <a:cs typeface="+mj-cs"/>
              </a:rPr>
              <a:t>…the most potent contributor to their feelings of “victim stance”, and their feelings of righteous anger, is when their partner, children or others  act or fail to act in ways that the man expects, with these expectations being unfair, unjust and fuelled by male entitlement and privilege.. </a:t>
            </a:r>
            <a:r>
              <a:rPr lang="en-AU" b="1" dirty="0" err="1">
                <a:solidFill>
                  <a:prstClr val="black"/>
                </a:solidFill>
                <a:latin typeface="Calibri Light"/>
                <a:ea typeface="+mj-ea"/>
                <a:cs typeface="+mj-cs"/>
              </a:rPr>
              <a:t>Valis</a:t>
            </a:r>
            <a:r>
              <a:rPr lang="en-AU" b="1" dirty="0">
                <a:solidFill>
                  <a:prstClr val="black"/>
                </a:solidFill>
                <a:latin typeface="Calibri Light"/>
                <a:ea typeface="+mj-ea"/>
                <a:cs typeface="+mj-cs"/>
              </a:rPr>
              <a:t> 2014 </a:t>
            </a:r>
            <a:endParaRPr kumimoji="0" lang="en-AU"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7481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Title 1">
            <a:extLst>
              <a:ext uri="{FF2B5EF4-FFF2-40B4-BE49-F238E27FC236}">
                <a16:creationId xmlns:a16="http://schemas.microsoft.com/office/drawing/2014/main" id="{CBEF5EFF-9BAC-4DC0-904A-DD42A5A2DFE5}"/>
              </a:ext>
            </a:extLst>
          </p:cNvPr>
          <p:cNvSpPr txBox="1">
            <a:spLocks/>
          </p:cNvSpPr>
          <p:nvPr/>
        </p:nvSpPr>
        <p:spPr>
          <a:xfrm>
            <a:off x="1163343" y="298357"/>
            <a:ext cx="8761413" cy="11926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a:latin typeface="+mn-lt"/>
              </a:rPr>
              <a:t>Constructing gender;</a:t>
            </a:r>
            <a:br>
              <a:rPr lang="en-AU" b="1">
                <a:latin typeface="+mn-lt"/>
              </a:rPr>
            </a:br>
            <a:r>
              <a:rPr lang="en-AU" b="1">
                <a:latin typeface="+mn-lt"/>
              </a:rPr>
              <a:t>Understanding and combating shame</a:t>
            </a:r>
            <a:endParaRPr lang="en-AU" b="1" dirty="0">
              <a:latin typeface="+mn-lt"/>
            </a:endParaRPr>
          </a:p>
        </p:txBody>
      </p:sp>
      <p:sp>
        <p:nvSpPr>
          <p:cNvPr id="7" name="Content Placeholder 2">
            <a:extLst>
              <a:ext uri="{FF2B5EF4-FFF2-40B4-BE49-F238E27FC236}">
                <a16:creationId xmlns:a16="http://schemas.microsoft.com/office/drawing/2014/main" id="{21512377-90D5-4A9D-9DEC-E1538DD3D01A}"/>
              </a:ext>
            </a:extLst>
          </p:cNvPr>
          <p:cNvSpPr txBox="1">
            <a:spLocks/>
          </p:cNvSpPr>
          <p:nvPr/>
        </p:nvSpPr>
        <p:spPr>
          <a:xfrm>
            <a:off x="1163343" y="1717801"/>
            <a:ext cx="8825659" cy="39657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3200" dirty="0">
              <a:latin typeface="Calibri" panose="020F0502020204030204" pitchFamily="34" charset="0"/>
              <a:cs typeface="Calibri" panose="020F0502020204030204" pitchFamily="34" charset="0"/>
            </a:endParaRPr>
          </a:p>
          <a:p>
            <a:r>
              <a:rPr lang="en-AU" sz="3200" dirty="0">
                <a:latin typeface="Calibri" panose="020F0502020204030204" pitchFamily="34" charset="0"/>
                <a:cs typeface="Calibri" panose="020F0502020204030204" pitchFamily="34" charset="0"/>
              </a:rPr>
              <a:t>Expectations  are “impossible”. </a:t>
            </a:r>
          </a:p>
          <a:p>
            <a:endParaRPr lang="en-AU" sz="32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F62EDFBE-EDF3-4760-AF16-7906F55BA8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0817335">
            <a:off x="1238316" y="3036425"/>
            <a:ext cx="1905000" cy="2515235"/>
          </a:xfrm>
          <a:prstGeom prst="rect">
            <a:avLst/>
          </a:prstGeom>
          <a:noFill/>
          <a:ln>
            <a:noFill/>
          </a:ln>
        </p:spPr>
      </p:pic>
      <p:pic>
        <p:nvPicPr>
          <p:cNvPr id="10" name="Picture 9">
            <a:extLst>
              <a:ext uri="{FF2B5EF4-FFF2-40B4-BE49-F238E27FC236}">
                <a16:creationId xmlns:a16="http://schemas.microsoft.com/office/drawing/2014/main" id="{494F2DDD-0B79-483B-A580-B6D0516FF97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rot="890411">
            <a:off x="4738349" y="3395043"/>
            <a:ext cx="2428875" cy="1733550"/>
          </a:xfrm>
          <a:prstGeom prst="rect">
            <a:avLst/>
          </a:prstGeom>
          <a:noFill/>
          <a:ln>
            <a:noFill/>
          </a:ln>
        </p:spPr>
      </p:pic>
      <p:pic>
        <p:nvPicPr>
          <p:cNvPr id="11" name="Picture 10">
            <a:extLst>
              <a:ext uri="{FF2B5EF4-FFF2-40B4-BE49-F238E27FC236}">
                <a16:creationId xmlns:a16="http://schemas.microsoft.com/office/drawing/2014/main" id="{33685AF2-AEFB-474E-9F1E-A703CB76839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rot="21176059">
            <a:off x="8936230" y="3037232"/>
            <a:ext cx="1904046" cy="2626284"/>
          </a:xfrm>
          <a:prstGeom prst="rect">
            <a:avLst/>
          </a:prstGeom>
          <a:noFill/>
          <a:ln>
            <a:noFill/>
          </a:ln>
        </p:spPr>
      </p:pic>
    </p:spTree>
    <p:extLst>
      <p:ext uri="{BB962C8B-B14F-4D97-AF65-F5344CB8AC3E}">
        <p14:creationId xmlns:p14="http://schemas.microsoft.com/office/powerpoint/2010/main" val="1153065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Title 1">
            <a:extLst>
              <a:ext uri="{FF2B5EF4-FFF2-40B4-BE49-F238E27FC236}">
                <a16:creationId xmlns:a16="http://schemas.microsoft.com/office/drawing/2014/main" id="{085BE757-E52E-4B6E-A5B0-8478E30E19E6}"/>
              </a:ext>
            </a:extLst>
          </p:cNvPr>
          <p:cNvSpPr txBox="1">
            <a:spLocks/>
          </p:cNvSpPr>
          <p:nvPr/>
        </p:nvSpPr>
        <p:spPr>
          <a:xfrm>
            <a:off x="713134" y="361536"/>
            <a:ext cx="9107983" cy="11926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a:latin typeface="+mn-lt"/>
              </a:rPr>
              <a:t>Constructing gender;</a:t>
            </a:r>
            <a:br>
              <a:rPr lang="en-AU" b="1">
                <a:latin typeface="+mn-lt"/>
              </a:rPr>
            </a:br>
            <a:r>
              <a:rPr lang="en-AU" b="1">
                <a:latin typeface="+mn-lt"/>
              </a:rPr>
              <a:t>Understanding and combating shame</a:t>
            </a:r>
            <a:endParaRPr lang="en-AU" b="1" dirty="0">
              <a:latin typeface="+mn-lt"/>
            </a:endParaRPr>
          </a:p>
        </p:txBody>
      </p:sp>
      <p:sp>
        <p:nvSpPr>
          <p:cNvPr id="7" name="Content Placeholder 2">
            <a:extLst>
              <a:ext uri="{FF2B5EF4-FFF2-40B4-BE49-F238E27FC236}">
                <a16:creationId xmlns:a16="http://schemas.microsoft.com/office/drawing/2014/main" id="{CA3878EA-C58F-47E0-928E-817D27657F0F}"/>
              </a:ext>
            </a:extLst>
          </p:cNvPr>
          <p:cNvSpPr txBox="1">
            <a:spLocks/>
          </p:cNvSpPr>
          <p:nvPr/>
        </p:nvSpPr>
        <p:spPr>
          <a:xfrm>
            <a:off x="662788" y="1708287"/>
            <a:ext cx="6135755" cy="380668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en-US">
              <a:solidFill>
                <a:prstClr val="black"/>
              </a:solidFill>
              <a:latin typeface="Calibri"/>
            </a:endParaRPr>
          </a:p>
          <a:p>
            <a:pPr marL="0" indent="0">
              <a:buFont typeface="Arial" panose="020B0604020202020204" pitchFamily="34" charset="0"/>
              <a:buNone/>
              <a:defRPr/>
            </a:pPr>
            <a:r>
              <a:rPr lang="en-US">
                <a:solidFill>
                  <a:prstClr val="black"/>
                </a:solidFill>
                <a:latin typeface="Calibri"/>
              </a:rPr>
              <a:t>There is a strong relationship between rigid gender role beliefs and domestic violence. </a:t>
            </a:r>
            <a:r>
              <a:rPr lang="en-US" sz="1400">
                <a:solidFill>
                  <a:prstClr val="black"/>
                </a:solidFill>
                <a:latin typeface="Calibri"/>
              </a:rPr>
              <a:t>Death review and advisory board annual report 2016 -17</a:t>
            </a:r>
            <a:r>
              <a:rPr lang="en-US">
                <a:solidFill>
                  <a:prstClr val="black"/>
                </a:solidFill>
                <a:latin typeface="Calibri"/>
              </a:rPr>
              <a:t>     </a:t>
            </a:r>
          </a:p>
          <a:p>
            <a:pPr marL="0" indent="0">
              <a:buFont typeface="Arial" panose="020B0604020202020204" pitchFamily="34" charset="0"/>
              <a:buNone/>
              <a:defRPr/>
            </a:pPr>
            <a:endParaRPr lang="en-US">
              <a:solidFill>
                <a:prstClr val="black"/>
              </a:solidFill>
              <a:latin typeface="Calibri"/>
            </a:endParaRPr>
          </a:p>
          <a:p>
            <a:pPr marL="0" indent="0">
              <a:buFont typeface="Arial" panose="020B0604020202020204" pitchFamily="34" charset="0"/>
              <a:buNone/>
              <a:defRPr/>
            </a:pPr>
            <a:r>
              <a:rPr lang="en-US">
                <a:solidFill>
                  <a:prstClr val="black"/>
                </a:solidFill>
                <a:latin typeface="Calibri"/>
              </a:rPr>
              <a:t>Coercive control includes the micro-regulation of gender in which women are censured for failing to perform the man’s expectation of ‘proper’ femininity. (Stark 2007)   </a:t>
            </a:r>
          </a:p>
          <a:p>
            <a:pPr marL="0" indent="0">
              <a:buFont typeface="Arial" panose="020B0604020202020204" pitchFamily="34" charset="0"/>
              <a:buNone/>
              <a:defRPr/>
            </a:pPr>
            <a:endParaRPr lang="en-US">
              <a:solidFill>
                <a:prstClr val="black"/>
              </a:solidFill>
              <a:latin typeface="Calibri"/>
            </a:endParaRPr>
          </a:p>
          <a:p>
            <a:endParaRPr lang="en-AU" sz="15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6F3B10C-8842-4BDA-BB31-26493E3DA609}"/>
              </a:ext>
            </a:extLst>
          </p:cNvPr>
          <p:cNvPicPr>
            <a:picLocks noChangeAspect="1"/>
          </p:cNvPicPr>
          <p:nvPr/>
        </p:nvPicPr>
        <p:blipFill>
          <a:blip r:embed="rId4"/>
          <a:stretch>
            <a:fillRect/>
          </a:stretch>
        </p:blipFill>
        <p:spPr>
          <a:xfrm>
            <a:off x="7706671" y="1802295"/>
            <a:ext cx="2615411" cy="4035902"/>
          </a:xfrm>
          <a:prstGeom prst="rect">
            <a:avLst/>
          </a:prstGeom>
        </p:spPr>
      </p:pic>
    </p:spTree>
    <p:extLst>
      <p:ext uri="{BB962C8B-B14F-4D97-AF65-F5344CB8AC3E}">
        <p14:creationId xmlns:p14="http://schemas.microsoft.com/office/powerpoint/2010/main" val="1586738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2" name="Rectangle 1">
            <a:extLst>
              <a:ext uri="{FF2B5EF4-FFF2-40B4-BE49-F238E27FC236}">
                <a16:creationId xmlns:a16="http://schemas.microsoft.com/office/drawing/2014/main" id="{D10302C4-5326-4554-8ED3-7F96DB0E8D0C}"/>
              </a:ext>
            </a:extLst>
          </p:cNvPr>
          <p:cNvSpPr/>
          <p:nvPr/>
        </p:nvSpPr>
        <p:spPr>
          <a:xfrm>
            <a:off x="1342239" y="671120"/>
            <a:ext cx="7801761" cy="4129144"/>
          </a:xfrm>
          <a:prstGeom prst="rect">
            <a:avLst/>
          </a:prstGeom>
        </p:spPr>
        <p:txBody>
          <a:bodyPr wrap="square">
            <a:spAutoFit/>
          </a:bodyPr>
          <a:lstStyle/>
          <a:p>
            <a:pPr marL="449580" lvl="0">
              <a:lnSpc>
                <a:spcPct val="107000"/>
              </a:lnSpc>
              <a:spcAft>
                <a:spcPts val="800"/>
              </a:spcAft>
              <a:defRPr/>
            </a:pPr>
            <a:r>
              <a:rPr lang="en-AU" sz="2400" dirty="0">
                <a:solidFill>
                  <a:prstClr val="black"/>
                </a:solidFill>
                <a:latin typeface="Calibri" panose="020F0502020204030204" pitchFamily="34" charset="0"/>
                <a:ea typeface="Calibri" panose="020F0502020204030204" pitchFamily="34" charset="0"/>
                <a:cs typeface="Calibri" panose="020F0502020204030204" pitchFamily="34" charset="0"/>
              </a:rPr>
              <a:t>Integrated service responses.. (IRS)</a:t>
            </a:r>
          </a:p>
          <a:p>
            <a:pPr marL="449580" lvl="0">
              <a:lnSpc>
                <a:spcPct val="107000"/>
              </a:lnSpc>
              <a:spcAft>
                <a:spcPts val="800"/>
              </a:spcAft>
              <a:defRPr/>
            </a:pPr>
            <a:r>
              <a:rPr lang="en-AU" sz="2400" dirty="0">
                <a:solidFill>
                  <a:prstClr val="black"/>
                </a:solidFill>
                <a:latin typeface="Calibri" panose="020F0502020204030204" pitchFamily="34" charset="0"/>
                <a:ea typeface="Calibri" panose="020F0502020204030204" pitchFamily="34" charset="0"/>
                <a:cs typeface="Calibri" panose="020F0502020204030204" pitchFamily="34" charset="0"/>
              </a:rPr>
              <a:t>“ critical to building a system is commitment by DFV specialist agencies, mainstream agencies with a key role in FDV (such as police and child protection), and by agencies that often have men using violence attending the service but which do not address this issue directly or intensively, to ask questions about DFV, assess risk, share information and offer consistent pathways to addressing men’s use of violence”.</a:t>
            </a:r>
            <a:r>
              <a:rPr lang="en-AU" sz="2400" dirty="0">
                <a:latin typeface="Calibri" panose="020F0502020204030204" pitchFamily="34" charset="0"/>
                <a:ea typeface="Calibri" panose="020F0502020204030204" pitchFamily="34" charset="0"/>
                <a:cs typeface="Times New Roman" panose="02020603050405020304" pitchFamily="18" charset="0"/>
              </a:rPr>
              <a:t> </a:t>
            </a:r>
            <a:r>
              <a:rPr lang="en-AU" sz="2400" dirty="0" err="1">
                <a:latin typeface="Calibri" panose="020F0502020204030204" pitchFamily="34" charset="0"/>
                <a:ea typeface="Calibri" panose="020F0502020204030204" pitchFamily="34" charset="0"/>
                <a:cs typeface="Times New Roman" panose="02020603050405020304" pitchFamily="18" charset="0"/>
              </a:rPr>
              <a:t>Valis</a:t>
            </a:r>
            <a:r>
              <a:rPr lang="en-AU" sz="2400" dirty="0">
                <a:latin typeface="Calibri" panose="020F0502020204030204" pitchFamily="34" charset="0"/>
                <a:ea typeface="Calibri" panose="020F0502020204030204" pitchFamily="34" charset="0"/>
                <a:cs typeface="Times New Roman" panose="02020603050405020304" pitchFamily="18" charset="0"/>
              </a:rPr>
              <a:t>, R., Ridley, S., Green, D., &amp; Chung, D. (2017) page 4.  </a:t>
            </a:r>
            <a:endParaRPr lang="en-AU"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6991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Title 1">
            <a:extLst>
              <a:ext uri="{FF2B5EF4-FFF2-40B4-BE49-F238E27FC236}">
                <a16:creationId xmlns:a16="http://schemas.microsoft.com/office/drawing/2014/main" id="{021FE1D4-1B02-4520-94A4-758AB7239DA5}"/>
              </a:ext>
            </a:extLst>
          </p:cNvPr>
          <p:cNvSpPr txBox="1">
            <a:spLocks/>
          </p:cNvSpPr>
          <p:nvPr/>
        </p:nvSpPr>
        <p:spPr>
          <a:xfrm>
            <a:off x="1021604" y="237711"/>
            <a:ext cx="9122521" cy="11926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a:latin typeface="+mn-lt"/>
              </a:rPr>
              <a:t>Constructing gender;</a:t>
            </a:r>
            <a:br>
              <a:rPr lang="en-AU" b="1">
                <a:latin typeface="+mn-lt"/>
              </a:rPr>
            </a:br>
            <a:r>
              <a:rPr lang="en-AU" b="1">
                <a:latin typeface="+mn-lt"/>
              </a:rPr>
              <a:t>Understanding and combating shame</a:t>
            </a:r>
            <a:endParaRPr lang="en-AU" b="1" dirty="0">
              <a:latin typeface="+mn-lt"/>
            </a:endParaRPr>
          </a:p>
        </p:txBody>
      </p:sp>
      <p:sp>
        <p:nvSpPr>
          <p:cNvPr id="7" name="Content Placeholder 2">
            <a:extLst>
              <a:ext uri="{FF2B5EF4-FFF2-40B4-BE49-F238E27FC236}">
                <a16:creationId xmlns:a16="http://schemas.microsoft.com/office/drawing/2014/main" id="{2B5D56F0-EFBF-49C8-B3BD-AE039621EEBB}"/>
              </a:ext>
            </a:extLst>
          </p:cNvPr>
          <p:cNvSpPr txBox="1">
            <a:spLocks/>
          </p:cNvSpPr>
          <p:nvPr/>
        </p:nvSpPr>
        <p:spPr>
          <a:xfrm>
            <a:off x="1021604" y="1735517"/>
            <a:ext cx="8825659" cy="38696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3200">
                <a:latin typeface="Calibri" panose="020F0502020204030204" pitchFamily="34" charset="0"/>
                <a:cs typeface="Calibri" panose="020F0502020204030204" pitchFamily="34" charset="0"/>
              </a:rPr>
              <a:t>Not allowed to be afraid</a:t>
            </a:r>
          </a:p>
          <a:p>
            <a:r>
              <a:rPr lang="en-AU" sz="3200">
                <a:latin typeface="Calibri" panose="020F0502020204030204" pitchFamily="34" charset="0"/>
                <a:cs typeface="Calibri" panose="020F0502020204030204" pitchFamily="34" charset="0"/>
              </a:rPr>
              <a:t>Not allowed to show fear</a:t>
            </a:r>
          </a:p>
          <a:p>
            <a:r>
              <a:rPr lang="en-AU" sz="3200">
                <a:latin typeface="Calibri" panose="020F0502020204030204" pitchFamily="34" charset="0"/>
                <a:cs typeface="Calibri" panose="020F0502020204030204" pitchFamily="34" charset="0"/>
              </a:rPr>
              <a:t>Not allowed to be vulnerable</a:t>
            </a:r>
          </a:p>
          <a:p>
            <a:endParaRPr lang="en-AU" sz="3200">
              <a:latin typeface="Calibri" panose="020F0502020204030204" pitchFamily="34" charset="0"/>
              <a:cs typeface="Calibri" panose="020F0502020204030204" pitchFamily="34" charset="0"/>
            </a:endParaRPr>
          </a:p>
          <a:p>
            <a:pPr>
              <a:buClr>
                <a:srgbClr val="B31166"/>
              </a:buClr>
            </a:pPr>
            <a:r>
              <a:rPr lang="en-AU" sz="3200">
                <a:latin typeface="Calibri" panose="020F0502020204030204" pitchFamily="34" charset="0"/>
                <a:cs typeface="Calibri" panose="020F0502020204030204" pitchFamily="34" charset="0"/>
              </a:rPr>
              <a:t>Shame is being afraid, showing fear or being vulnerable. </a:t>
            </a:r>
            <a:r>
              <a:rPr lang="en-AU" sz="3200">
                <a:solidFill>
                  <a:prstClr val="black"/>
                </a:solidFill>
                <a:latin typeface="Calibri" panose="020F0502020204030204" pitchFamily="34" charset="0"/>
                <a:cs typeface="Calibri" panose="020F0502020204030204" pitchFamily="34" charset="0"/>
              </a:rPr>
              <a:t>Strong correlation between shame and aggression. </a:t>
            </a:r>
            <a:r>
              <a:rPr lang="en-AU" sz="1300">
                <a:solidFill>
                  <a:prstClr val="black"/>
                </a:solidFill>
                <a:latin typeface="Calibri" panose="020F0502020204030204" pitchFamily="34" charset="0"/>
                <a:cs typeface="Calibri" panose="020F0502020204030204" pitchFamily="34" charset="0"/>
              </a:rPr>
              <a:t>Brown, B 2012</a:t>
            </a:r>
          </a:p>
          <a:p>
            <a:endParaRPr lang="en-AU"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7804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Title 1">
            <a:extLst>
              <a:ext uri="{FF2B5EF4-FFF2-40B4-BE49-F238E27FC236}">
                <a16:creationId xmlns:a16="http://schemas.microsoft.com/office/drawing/2014/main" id="{EBF4EDC6-D048-4E3A-A8DC-D112099DA574}"/>
              </a:ext>
            </a:extLst>
          </p:cNvPr>
          <p:cNvSpPr txBox="1">
            <a:spLocks/>
          </p:cNvSpPr>
          <p:nvPr/>
        </p:nvSpPr>
        <p:spPr>
          <a:xfrm>
            <a:off x="993029" y="323436"/>
            <a:ext cx="9322546" cy="11926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a:latin typeface="+mn-lt"/>
              </a:rPr>
              <a:t>Constructing gender;</a:t>
            </a:r>
            <a:br>
              <a:rPr lang="en-AU" b="1">
                <a:latin typeface="+mn-lt"/>
              </a:rPr>
            </a:br>
            <a:r>
              <a:rPr lang="en-AU" b="1">
                <a:latin typeface="+mn-lt"/>
              </a:rPr>
              <a:t>Understanding and combating shame</a:t>
            </a:r>
            <a:endParaRPr lang="en-AU" b="1" dirty="0">
              <a:latin typeface="+mn-lt"/>
            </a:endParaRPr>
          </a:p>
        </p:txBody>
      </p:sp>
      <p:sp>
        <p:nvSpPr>
          <p:cNvPr id="7" name="Content Placeholder 2">
            <a:extLst>
              <a:ext uri="{FF2B5EF4-FFF2-40B4-BE49-F238E27FC236}">
                <a16:creationId xmlns:a16="http://schemas.microsoft.com/office/drawing/2014/main" id="{EF471CA8-D3CA-4FDF-9BB7-B47017ED678C}"/>
              </a:ext>
            </a:extLst>
          </p:cNvPr>
          <p:cNvSpPr txBox="1">
            <a:spLocks/>
          </p:cNvSpPr>
          <p:nvPr/>
        </p:nvSpPr>
        <p:spPr>
          <a:xfrm>
            <a:off x="1241472" y="1843193"/>
            <a:ext cx="8825659" cy="396571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3200">
              <a:latin typeface="Calibri" panose="020F0502020204030204" pitchFamily="34" charset="0"/>
              <a:cs typeface="Calibri" panose="020F0502020204030204" pitchFamily="34" charset="0"/>
            </a:endParaRPr>
          </a:p>
          <a:p>
            <a:r>
              <a:rPr lang="en-AU" sz="3200">
                <a:latin typeface="Calibri" panose="020F0502020204030204" pitchFamily="34" charset="0"/>
                <a:cs typeface="Calibri" panose="020F0502020204030204" pitchFamily="34" charset="0"/>
              </a:rPr>
              <a:t>Pissed off or shut down.</a:t>
            </a:r>
          </a:p>
          <a:p>
            <a:r>
              <a:rPr lang="en-AU" sz="3200">
                <a:latin typeface="Calibri" panose="020F0502020204030204" pitchFamily="34" charset="0"/>
                <a:cs typeface="Calibri" panose="020F0502020204030204" pitchFamily="34" charset="0"/>
              </a:rPr>
              <a:t>… some men learn to develop shame resilience and respond with awareness, self-compassion and empathy. </a:t>
            </a:r>
          </a:p>
          <a:p>
            <a:r>
              <a:rPr lang="en-AU" sz="3200">
                <a:latin typeface="Calibri" panose="020F0502020204030204" pitchFamily="34" charset="0"/>
                <a:cs typeface="Calibri" panose="020F0502020204030204" pitchFamily="34" charset="0"/>
              </a:rPr>
              <a:t>But without developing that awareness, when men feel the rush of inadequacy and smallness, they normally respond with anger and/or by completely turning off. </a:t>
            </a:r>
            <a:r>
              <a:rPr lang="en-AU" sz="1500">
                <a:latin typeface="Calibri" panose="020F0502020204030204" pitchFamily="34" charset="0"/>
                <a:cs typeface="Calibri" panose="020F0502020204030204" pitchFamily="34" charset="0"/>
              </a:rPr>
              <a:t>Brown, B 2012</a:t>
            </a:r>
            <a:endParaRPr lang="en-AU"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5467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7" name="Title 1">
            <a:extLst>
              <a:ext uri="{FF2B5EF4-FFF2-40B4-BE49-F238E27FC236}">
                <a16:creationId xmlns:a16="http://schemas.microsoft.com/office/drawing/2014/main" id="{97666B2F-CD60-4414-A347-C00F962C4B8C}"/>
              </a:ext>
            </a:extLst>
          </p:cNvPr>
          <p:cNvSpPr txBox="1">
            <a:spLocks/>
          </p:cNvSpPr>
          <p:nvPr/>
        </p:nvSpPr>
        <p:spPr>
          <a:xfrm>
            <a:off x="1116854" y="207893"/>
            <a:ext cx="9560671" cy="11926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latin typeface="+mn-lt"/>
              </a:rPr>
              <a:t>Constructing gender;</a:t>
            </a:r>
            <a:br>
              <a:rPr lang="en-AU" b="1" dirty="0">
                <a:latin typeface="+mn-lt"/>
              </a:rPr>
            </a:br>
            <a:r>
              <a:rPr lang="en-AU" b="1" dirty="0">
                <a:latin typeface="+mn-lt"/>
              </a:rPr>
              <a:t>Understanding and combating shame</a:t>
            </a:r>
          </a:p>
        </p:txBody>
      </p:sp>
      <p:sp>
        <p:nvSpPr>
          <p:cNvPr id="9" name="Content Placeholder 2">
            <a:extLst>
              <a:ext uri="{FF2B5EF4-FFF2-40B4-BE49-F238E27FC236}">
                <a16:creationId xmlns:a16="http://schemas.microsoft.com/office/drawing/2014/main" id="{1309492B-065F-485A-9878-3F47CCA3B516}"/>
              </a:ext>
            </a:extLst>
          </p:cNvPr>
          <p:cNvSpPr txBox="1">
            <a:spLocks/>
          </p:cNvSpPr>
          <p:nvPr/>
        </p:nvSpPr>
        <p:spPr>
          <a:xfrm>
            <a:off x="1035448" y="1551645"/>
            <a:ext cx="9039709" cy="42572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AU" sz="3200" dirty="0">
                <a:latin typeface="Calibri" panose="020F0502020204030204" pitchFamily="34" charset="0"/>
                <a:cs typeface="Calibri" panose="020F0502020204030204" pitchFamily="34" charset="0"/>
              </a:rPr>
              <a:t>Left to construct gender, expectations  are “impossible”. </a:t>
            </a:r>
            <a:r>
              <a:rPr lang="en-US" dirty="0">
                <a:solidFill>
                  <a:prstClr val="black"/>
                </a:solidFill>
                <a:latin typeface="Calibri"/>
              </a:rPr>
              <a:t>There is a strong relationship between rigid gender role beliefs and domestic violence. </a:t>
            </a:r>
            <a:r>
              <a:rPr lang="en-US" sz="1400" dirty="0">
                <a:solidFill>
                  <a:prstClr val="black"/>
                </a:solidFill>
                <a:latin typeface="Calibri"/>
              </a:rPr>
              <a:t>Death review and advisory board annual report 2016 -17</a:t>
            </a:r>
            <a:r>
              <a:rPr lang="en-US" dirty="0">
                <a:solidFill>
                  <a:prstClr val="black"/>
                </a:solidFill>
                <a:latin typeface="Calibri"/>
              </a:rPr>
              <a:t>     </a:t>
            </a:r>
          </a:p>
          <a:p>
            <a:endParaRPr lang="en-AU" sz="3200" dirty="0">
              <a:latin typeface="Calibri" panose="020F0502020204030204" pitchFamily="34" charset="0"/>
              <a:cs typeface="Calibri" panose="020F0502020204030204" pitchFamily="34" charset="0"/>
            </a:endParaRPr>
          </a:p>
          <a:p>
            <a:endParaRPr lang="en-AU" sz="32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3D9F24B8-2CBA-47B3-9824-9293081B8EF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0685898">
            <a:off x="1491592" y="3326745"/>
            <a:ext cx="3335401" cy="2139305"/>
          </a:xfrm>
          <a:prstGeom prst="rect">
            <a:avLst/>
          </a:prstGeom>
          <a:noFill/>
          <a:ln>
            <a:noFill/>
          </a:ln>
        </p:spPr>
      </p:pic>
      <p:pic>
        <p:nvPicPr>
          <p:cNvPr id="11" name="Picture 10">
            <a:extLst>
              <a:ext uri="{FF2B5EF4-FFF2-40B4-BE49-F238E27FC236}">
                <a16:creationId xmlns:a16="http://schemas.microsoft.com/office/drawing/2014/main" id="{018DFB8A-CFDB-474D-8866-C9486BA76BB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77285" y="3059356"/>
            <a:ext cx="2761615" cy="2749550"/>
          </a:xfrm>
          <a:prstGeom prst="rect">
            <a:avLst/>
          </a:prstGeom>
          <a:noFill/>
        </p:spPr>
      </p:pic>
    </p:spTree>
    <p:extLst>
      <p:ext uri="{BB962C8B-B14F-4D97-AF65-F5344CB8AC3E}">
        <p14:creationId xmlns:p14="http://schemas.microsoft.com/office/powerpoint/2010/main" val="1574108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Text Placeholder 3">
            <a:extLst>
              <a:ext uri="{FF2B5EF4-FFF2-40B4-BE49-F238E27FC236}">
                <a16:creationId xmlns:a16="http://schemas.microsoft.com/office/drawing/2014/main" id="{0858A18C-B47E-4B69-BF06-28DEBFCF79DA}"/>
              </a:ext>
            </a:extLst>
          </p:cNvPr>
          <p:cNvSpPr txBox="1">
            <a:spLocks/>
          </p:cNvSpPr>
          <p:nvPr/>
        </p:nvSpPr>
        <p:spPr>
          <a:xfrm>
            <a:off x="4359965" y="561426"/>
            <a:ext cx="7288696" cy="508400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en-AU" altLang="en-US" sz="2400" b="0" i="0" u="none" strike="noStrike" kern="1200" cap="none" spc="0" normalizeH="0" baseline="0" noProof="0" dirty="0">
              <a:ln>
                <a:noFill/>
              </a:ln>
              <a:solidFill>
                <a:srgbClr val="421C5E"/>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lang="en-AU" altLang="en-US" sz="4000" dirty="0">
                <a:solidFill>
                  <a:srgbClr val="421C5E"/>
                </a:solidFill>
                <a:latin typeface="Calibri" panose="020F0502020204030204" pitchFamily="34" charset="0"/>
                <a:ea typeface="ＭＳ Ｐゴシック" panose="020B0600070205080204" pitchFamily="34" charset="-128"/>
                <a:cs typeface="Calibri" panose="020F0502020204030204" pitchFamily="34" charset="0"/>
              </a:rPr>
              <a:t>Questions; comments; thoughts. </a:t>
            </a: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lang="en-AU" altLang="en-US" sz="4000" dirty="0">
              <a:solidFill>
                <a:srgbClr val="421C5E"/>
              </a:solidFill>
              <a:latin typeface="Calibri" panose="020F0502020204030204" pitchFamily="34" charset="0"/>
              <a:ea typeface="ＭＳ Ｐゴシック" panose="020B0600070205080204" pitchFamily="34" charset="-128"/>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lang="en-AU" altLang="en-US" sz="4000" dirty="0">
              <a:solidFill>
                <a:srgbClr val="421C5E"/>
              </a:solidFill>
              <a:latin typeface="Calibri" panose="020F0502020204030204" pitchFamily="34" charset="0"/>
              <a:ea typeface="ＭＳ Ｐゴシック" panose="020B0600070205080204" pitchFamily="34" charset="-128"/>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lang="en-AU" altLang="en-US" sz="4000" dirty="0">
                <a:solidFill>
                  <a:srgbClr val="421C5E"/>
                </a:solidFill>
                <a:latin typeface="Calibri" panose="020F0502020204030204" pitchFamily="34" charset="0"/>
                <a:ea typeface="ＭＳ Ｐゴシック" panose="020B0600070205080204" pitchFamily="34" charset="-128"/>
                <a:cs typeface="Calibri" panose="020F0502020204030204" pitchFamily="34" charset="0"/>
              </a:rPr>
              <a:t>Future contact</a:t>
            </a: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lang="en-AU" altLang="en-US" sz="40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hlinkClick r:id="rId4"/>
              </a:rPr>
              <a:t>m.s.walters@cqu.edu.au</a:t>
            </a:r>
            <a:endParaRPr lang="en-AU" altLang="en-US" sz="40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endParaRP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en-AU" altLang="en-US" sz="4000" i="0" u="none" strike="noStrike" kern="1200" cap="none" spc="0" normalizeH="0" baseline="0" noProof="0" dirty="0">
              <a:ln>
                <a:noFill/>
              </a:ln>
              <a:solidFill>
                <a:srgbClr val="421C5E"/>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421C5E"/>
              </a:buClr>
              <a:buSzPct val="80000"/>
              <a:buFont typeface="Arial" panose="020B0604020202020204" pitchFamily="34" charset="0"/>
              <a:buChar char="•"/>
              <a:tabLst/>
              <a:defRPr/>
            </a:pPr>
            <a:endParaRPr kumimoji="0" lang="en-US" sz="4000" b="0" i="0" u="none" strike="noStrike" kern="1200" cap="none" spc="0" normalizeH="0" baseline="0" noProof="0" dirty="0">
              <a:ln>
                <a:noFill/>
              </a:ln>
              <a:solidFill>
                <a:srgbClr val="421C5E"/>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rgbClr val="421C5E"/>
              </a:buClr>
              <a:buSzPct val="80000"/>
              <a:buFont typeface="Arial" panose="020B0604020202020204" pitchFamily="34" charset="0"/>
              <a:buChar char="•"/>
              <a:tabLst/>
              <a:defRPr/>
            </a:pPr>
            <a:endParaRPr kumimoji="0" lang="en-US" sz="1800" b="0" i="0" u="none" strike="noStrike" kern="1200" cap="none" spc="0" normalizeH="0" baseline="0" noProof="0" dirty="0">
              <a:ln>
                <a:noFill/>
              </a:ln>
              <a:solidFill>
                <a:srgbClr val="421C5E"/>
              </a:solidFill>
              <a:effectLst/>
              <a:uLnTx/>
              <a:uFillTx/>
              <a:latin typeface="+mj-lt"/>
              <a:ea typeface="+mn-ea"/>
              <a:cs typeface="+mn-cs"/>
            </a:endParaRPr>
          </a:p>
          <a:p>
            <a:pPr marL="342900" marR="0" lvl="0" indent="-342900" algn="l" defTabSz="457200" rtl="0" eaLnBrk="1" fontAlgn="auto" latinLnBrk="0" hangingPunct="1">
              <a:lnSpc>
                <a:spcPct val="100000"/>
              </a:lnSpc>
              <a:spcBef>
                <a:spcPts val="1000"/>
              </a:spcBef>
              <a:spcAft>
                <a:spcPts val="0"/>
              </a:spcAft>
              <a:buClr>
                <a:srgbClr val="421C5E"/>
              </a:buClr>
              <a:buSzPct val="80000"/>
              <a:buFont typeface="Arial" panose="020B0604020202020204" pitchFamily="34" charset="0"/>
              <a:buChar char="•"/>
              <a:tabLst/>
              <a:defRPr/>
            </a:pPr>
            <a:endParaRPr kumimoji="0" lang="en-US" sz="1800" b="0" i="0" u="none" strike="noStrike" kern="1200" cap="none" spc="0" normalizeH="0" baseline="0" noProof="0" dirty="0">
              <a:ln>
                <a:noFill/>
              </a:ln>
              <a:solidFill>
                <a:srgbClr val="421C5E"/>
              </a:solidFill>
              <a:effectLst/>
              <a:uLnTx/>
              <a:uFillTx/>
              <a:latin typeface="+mj-lt"/>
              <a:ea typeface="+mn-ea"/>
              <a:cs typeface="+mn-cs"/>
            </a:endParaRPr>
          </a:p>
        </p:txBody>
      </p:sp>
      <p:pic>
        <p:nvPicPr>
          <p:cNvPr id="7" name="Picture 6">
            <a:extLst>
              <a:ext uri="{FF2B5EF4-FFF2-40B4-BE49-F238E27FC236}">
                <a16:creationId xmlns:a16="http://schemas.microsoft.com/office/drawing/2014/main" id="{7D386AAE-A7F8-46D4-96AF-8968890D8F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339" y="313777"/>
            <a:ext cx="3098081" cy="4475782"/>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813273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5C1E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085" y="181395"/>
            <a:ext cx="5290457" cy="1750817"/>
          </a:xfrm>
          <a:prstGeom prst="rect">
            <a:avLst/>
          </a:prstGeom>
        </p:spPr>
      </p:pic>
      <p:sp>
        <p:nvSpPr>
          <p:cNvPr id="6" name="TextBox 5"/>
          <p:cNvSpPr txBox="1"/>
          <p:nvPr/>
        </p:nvSpPr>
        <p:spPr>
          <a:xfrm>
            <a:off x="344713" y="5535385"/>
            <a:ext cx="4379686" cy="923330"/>
          </a:xfrm>
          <a:prstGeom prst="rect">
            <a:avLst/>
          </a:prstGeom>
          <a:solidFill>
            <a:srgbClr val="55C1E2"/>
          </a:solidFill>
        </p:spPr>
        <p:txBody>
          <a:bodyPr wrap="square" rtlCol="0">
            <a:spAutoFit/>
          </a:bodyPr>
          <a:lstStyle/>
          <a:p>
            <a:r>
              <a:rPr lang="en-AU" b="1" dirty="0">
                <a:solidFill>
                  <a:schemeClr val="bg1"/>
                </a:solidFill>
                <a:latin typeface="Fira Sans Condensed Light" panose="020B0403050000020004" pitchFamily="34" charset="0"/>
              </a:rPr>
              <a:t>M: </a:t>
            </a:r>
            <a:r>
              <a:rPr lang="en-AU" dirty="0">
                <a:solidFill>
                  <a:schemeClr val="bg1"/>
                </a:solidFill>
                <a:latin typeface="Fira Sans Condensed Light" panose="020B0403050000020004" pitchFamily="34" charset="0"/>
              </a:rPr>
              <a:t>PO Box 135, Mackay MC, Qld 4741</a:t>
            </a:r>
          </a:p>
          <a:p>
            <a:r>
              <a:rPr lang="en-AU" b="1" dirty="0">
                <a:solidFill>
                  <a:schemeClr val="bg1"/>
                </a:solidFill>
                <a:latin typeface="Fira Sans Condensed Light" panose="020B0403050000020004" pitchFamily="34" charset="0"/>
              </a:rPr>
              <a:t>P: </a:t>
            </a:r>
            <a:r>
              <a:rPr lang="en-AU" dirty="0">
                <a:solidFill>
                  <a:schemeClr val="bg1"/>
                </a:solidFill>
                <a:latin typeface="Fira Sans Condensed Light" panose="020B0403050000020004" pitchFamily="34" charset="0"/>
              </a:rPr>
              <a:t>07 4940 3320 </a:t>
            </a:r>
            <a:r>
              <a:rPr lang="en-AU" b="1" dirty="0">
                <a:solidFill>
                  <a:schemeClr val="bg1"/>
                </a:solidFill>
                <a:latin typeface="Fira Sans Condensed Light" panose="020B0403050000020004" pitchFamily="34" charset="0"/>
              </a:rPr>
              <a:t>E: </a:t>
            </a:r>
            <a:r>
              <a:rPr lang="en-AU" dirty="0">
                <a:solidFill>
                  <a:schemeClr val="bg1"/>
                </a:solidFill>
                <a:latin typeface="Fira Sans Condensed Light" panose="020B0403050000020004" pitchFamily="34" charset="0"/>
                <a:hlinkClick r:id="rId3"/>
              </a:rPr>
              <a:t>qcdfvronline@cqu.edu.au</a:t>
            </a:r>
            <a:endParaRPr lang="en-AU" dirty="0">
              <a:solidFill>
                <a:schemeClr val="bg1"/>
              </a:solidFill>
              <a:latin typeface="Fira Sans Condensed Light" panose="020B0403050000020004" pitchFamily="34" charset="0"/>
            </a:endParaRPr>
          </a:p>
          <a:p>
            <a:r>
              <a:rPr lang="en-AU" dirty="0">
                <a:solidFill>
                  <a:schemeClr val="bg1"/>
                </a:solidFill>
                <a:latin typeface="Fira Sans Condensed Light" panose="020B0403050000020004" pitchFamily="34" charset="0"/>
              </a:rPr>
              <a:t>www.noviolence.org.au</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4630" y="5023226"/>
            <a:ext cx="2580595" cy="156263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699" y="2258013"/>
            <a:ext cx="10058400" cy="2439412"/>
          </a:xfrm>
          <a:prstGeom prst="rect">
            <a:avLst/>
          </a:prstGeom>
        </p:spPr>
      </p:pic>
    </p:spTree>
    <p:extLst>
      <p:ext uri="{BB962C8B-B14F-4D97-AF65-F5344CB8AC3E}">
        <p14:creationId xmlns:p14="http://schemas.microsoft.com/office/powerpoint/2010/main" val="3980842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2" name="Rectangle 1">
            <a:extLst>
              <a:ext uri="{FF2B5EF4-FFF2-40B4-BE49-F238E27FC236}">
                <a16:creationId xmlns:a16="http://schemas.microsoft.com/office/drawing/2014/main" id="{4F4A6099-FF9B-4C77-86C8-087194660208}"/>
              </a:ext>
            </a:extLst>
          </p:cNvPr>
          <p:cNvSpPr/>
          <p:nvPr/>
        </p:nvSpPr>
        <p:spPr>
          <a:xfrm>
            <a:off x="1342239" y="788565"/>
            <a:ext cx="9018165" cy="3836563"/>
          </a:xfrm>
          <a:prstGeom prst="rect">
            <a:avLst/>
          </a:prstGeom>
        </p:spPr>
        <p:txBody>
          <a:bodyPr wrap="square">
            <a:spAutoFit/>
          </a:bodyPr>
          <a:lstStyle/>
          <a:p>
            <a:pPr>
              <a:lnSpc>
                <a:spcPct val="107000"/>
              </a:lnSpc>
              <a:spcAft>
                <a:spcPts val="800"/>
              </a:spcAft>
            </a:pPr>
            <a:r>
              <a:rPr lang="en-AU" sz="2400" dirty="0">
                <a:latin typeface="Calibri" panose="020F0502020204030204" pitchFamily="34" charset="0"/>
                <a:ea typeface="Calibri" panose="020F0502020204030204" pitchFamily="34" charset="0"/>
                <a:cs typeface="Times New Roman" panose="02020603050405020304" pitchFamily="18" charset="0"/>
              </a:rPr>
              <a:t>Clarity of analysis is also fundamental to a integrated service response. </a:t>
            </a:r>
          </a:p>
          <a:p>
            <a:pPr>
              <a:lnSpc>
                <a:spcPct val="107000"/>
              </a:lnSpc>
              <a:spcAft>
                <a:spcPts val="8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400" i="1" dirty="0">
                <a:latin typeface="Calibri" panose="020F0502020204030204" pitchFamily="34" charset="0"/>
                <a:ea typeface="Calibri" panose="020F0502020204030204" pitchFamily="34" charset="0"/>
                <a:cs typeface="Times New Roman" panose="02020603050405020304" pitchFamily="18" charset="0"/>
              </a:rPr>
              <a:t>“the need to start from a an understanding of coercive control and entrapment patterns rather than incident based focus is not new to specialists women and men’s DFV service providers. The problem arises when other elements of the integrated response system focus on incidents, thereby shaping expectations concerning referral criteria, program design and what counts as successful outcomes..”</a:t>
            </a:r>
            <a:r>
              <a:rPr lang="en-AU" sz="2400" dirty="0">
                <a:latin typeface="Calibri" panose="020F0502020204030204" pitchFamily="34" charset="0"/>
                <a:ea typeface="Calibri" panose="020F0502020204030204" pitchFamily="34" charset="0"/>
                <a:cs typeface="Times New Roman" panose="02020603050405020304" pitchFamily="18" charset="0"/>
              </a:rPr>
              <a:t> </a:t>
            </a:r>
            <a:r>
              <a:rPr lang="en-AU" sz="2400" dirty="0" err="1">
                <a:latin typeface="Calibri" panose="020F0502020204030204" pitchFamily="34" charset="0"/>
                <a:ea typeface="Calibri" panose="020F0502020204030204" pitchFamily="34" charset="0"/>
                <a:cs typeface="Times New Roman" panose="02020603050405020304" pitchFamily="18" charset="0"/>
              </a:rPr>
              <a:t>Valis</a:t>
            </a:r>
            <a:r>
              <a:rPr lang="en-AU" sz="2400" dirty="0">
                <a:latin typeface="Calibri" panose="020F0502020204030204" pitchFamily="34" charset="0"/>
                <a:ea typeface="Calibri" panose="020F0502020204030204" pitchFamily="34" charset="0"/>
                <a:cs typeface="Times New Roman" panose="02020603050405020304" pitchFamily="18" charset="0"/>
              </a:rPr>
              <a:t> et al (2017) page 18 </a:t>
            </a:r>
            <a:endParaRPr lang="en-AU" sz="24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250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2" name="Rectangle 1">
            <a:extLst>
              <a:ext uri="{FF2B5EF4-FFF2-40B4-BE49-F238E27FC236}">
                <a16:creationId xmlns:a16="http://schemas.microsoft.com/office/drawing/2014/main" id="{97EF6E93-40F3-4264-8226-7B4ED76E2EAD}"/>
              </a:ext>
            </a:extLst>
          </p:cNvPr>
          <p:cNvSpPr/>
          <p:nvPr/>
        </p:nvSpPr>
        <p:spPr>
          <a:xfrm>
            <a:off x="1988191" y="683649"/>
            <a:ext cx="7751427" cy="4215578"/>
          </a:xfrm>
          <a:prstGeom prst="rect">
            <a:avLst/>
          </a:prstGeom>
        </p:spPr>
        <p:txBody>
          <a:bodyPr wrap="square">
            <a:spAutoFit/>
          </a:bodyPr>
          <a:lstStyle/>
          <a:p>
            <a:pPr>
              <a:lnSpc>
                <a:spcPct val="107000"/>
              </a:lnSpc>
              <a:spcAft>
                <a:spcPts val="800"/>
              </a:spcAft>
            </a:pPr>
            <a:r>
              <a:rPr lang="en-AU" sz="3600" dirty="0">
                <a:latin typeface="Calibri" panose="020F0502020204030204" pitchFamily="34" charset="0"/>
                <a:ea typeface="Calibri" panose="020F0502020204030204" pitchFamily="34" charset="0"/>
                <a:cs typeface="Times New Roman" panose="02020603050405020304" pitchFamily="18" charset="0"/>
              </a:rPr>
              <a:t>We are all educators; we all have spheres of influence. It is in those spheres of influence whether formal learning environments, social media posts or lunch room discussions, the notion of clarity of analysis, is to me, very important. </a:t>
            </a:r>
          </a:p>
        </p:txBody>
      </p:sp>
    </p:spTree>
    <p:extLst>
      <p:ext uri="{BB962C8B-B14F-4D97-AF65-F5344CB8AC3E}">
        <p14:creationId xmlns:p14="http://schemas.microsoft.com/office/powerpoint/2010/main" val="361912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2" name="Rectangle 1">
            <a:extLst>
              <a:ext uri="{FF2B5EF4-FFF2-40B4-BE49-F238E27FC236}">
                <a16:creationId xmlns:a16="http://schemas.microsoft.com/office/drawing/2014/main" id="{B3CCE473-A438-4437-9994-37F404E9985F}"/>
              </a:ext>
            </a:extLst>
          </p:cNvPr>
          <p:cNvSpPr/>
          <p:nvPr/>
        </p:nvSpPr>
        <p:spPr>
          <a:xfrm>
            <a:off x="1521681" y="754501"/>
            <a:ext cx="9148637" cy="4154984"/>
          </a:xfrm>
          <a:prstGeom prst="rect">
            <a:avLst/>
          </a:prstGeom>
        </p:spPr>
        <p:txBody>
          <a:bodyPr wrap="square">
            <a:spAutoFit/>
          </a:bodyPr>
          <a:lstStyle/>
          <a:p>
            <a:r>
              <a:rPr lang="en-AU" sz="2400" dirty="0">
                <a:solidFill>
                  <a:prstClr val="black"/>
                </a:solidFill>
                <a:latin typeface="Calibri" panose="020F0502020204030204" pitchFamily="34" charset="0"/>
                <a:ea typeface="Calibri" panose="020F0502020204030204" pitchFamily="34" charset="0"/>
                <a:cs typeface="Calibri" panose="020F0502020204030204" pitchFamily="34" charset="0"/>
              </a:rPr>
              <a:t>“framing domestic violence in terms of incidents – whether in research, policy or practice response – reflects how violent men describe their behaviour rather than what we know from survivors.</a:t>
            </a:r>
            <a:br>
              <a:rPr lang="en-AU" sz="2400" dirty="0">
                <a:solidFill>
                  <a:prstClr val="black"/>
                </a:solidFill>
                <a:latin typeface="Calibri" panose="020F0502020204030204" pitchFamily="34" charset="0"/>
                <a:ea typeface="Calibri" panose="020F0502020204030204" pitchFamily="34" charset="0"/>
                <a:cs typeface="Calibri" panose="020F0502020204030204" pitchFamily="34" charset="0"/>
              </a:rPr>
            </a:br>
            <a:br>
              <a:rPr lang="en-AU" sz="24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en-AU" sz="2400" dirty="0">
                <a:solidFill>
                  <a:prstClr val="black"/>
                </a:solidFill>
                <a:latin typeface="Calibri" panose="020F0502020204030204" pitchFamily="34" charset="0"/>
                <a:ea typeface="Calibri" panose="020F0502020204030204" pitchFamily="34" charset="0"/>
                <a:cs typeface="Calibri" panose="020F0502020204030204" pitchFamily="34" charset="0"/>
              </a:rPr>
              <a:t>What women describe is an ongoing ‘everyday’ reality in which much of their behaviour is ‘micro- managed’ by their abuser; this includes what they wear, where they go and who they see, household management and childcare. None of these are ‘incidents’, nor would they be considered crimes”</a:t>
            </a:r>
            <a:br>
              <a:rPr lang="en-AU" sz="2400" dirty="0">
                <a:solidFill>
                  <a:prstClr val="black"/>
                </a:solidFill>
                <a:latin typeface="Calibri" panose="020F0502020204030204" pitchFamily="34" charset="0"/>
                <a:ea typeface="Calibri" panose="020F0502020204030204" pitchFamily="34" charset="0"/>
                <a:cs typeface="Calibri" panose="020F0502020204030204" pitchFamily="34" charset="0"/>
              </a:rPr>
            </a:br>
            <a:br>
              <a:rPr lang="en-AU" sz="24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en-AU" sz="2400" dirty="0">
                <a:latin typeface="Calibri" panose="020F0502020204030204" pitchFamily="34" charset="0"/>
                <a:ea typeface="Calibri" panose="020F0502020204030204" pitchFamily="34" charset="0"/>
                <a:cs typeface="Calibri" panose="020F0502020204030204" pitchFamily="34" charset="0"/>
              </a:rPr>
              <a:t>  </a:t>
            </a:r>
            <a:r>
              <a:rPr lang="en-AU" sz="2400" dirty="0">
                <a:latin typeface="Calibri" panose="020F0502020204030204" pitchFamily="34" charset="0"/>
                <a:ea typeface="Calibri" panose="020F0502020204030204" pitchFamily="34" charset="0"/>
                <a:cs typeface="Times New Roman" panose="02020603050405020304" pitchFamily="18" charset="0"/>
              </a:rPr>
              <a:t>Kelly, L., &amp; </a:t>
            </a:r>
            <a:r>
              <a:rPr lang="en-AU" sz="2400" dirty="0" err="1">
                <a:latin typeface="Calibri" panose="020F0502020204030204" pitchFamily="34" charset="0"/>
                <a:ea typeface="Calibri" panose="020F0502020204030204" pitchFamily="34" charset="0"/>
                <a:cs typeface="Times New Roman" panose="02020603050405020304" pitchFamily="18" charset="0"/>
              </a:rPr>
              <a:t>Westmarland</a:t>
            </a:r>
            <a:r>
              <a:rPr lang="en-AU" sz="2400" dirty="0">
                <a:latin typeface="Calibri" panose="020F0502020204030204" pitchFamily="34" charset="0"/>
                <a:ea typeface="Calibri" panose="020F0502020204030204" pitchFamily="34" charset="0"/>
                <a:cs typeface="Times New Roman" panose="02020603050405020304" pitchFamily="18" charset="0"/>
              </a:rPr>
              <a:t>, N. (2016) p..114</a:t>
            </a:r>
            <a:endParaRPr lang="en-AU" sz="2400" dirty="0"/>
          </a:p>
        </p:txBody>
      </p:sp>
    </p:spTree>
    <p:extLst>
      <p:ext uri="{BB962C8B-B14F-4D97-AF65-F5344CB8AC3E}">
        <p14:creationId xmlns:p14="http://schemas.microsoft.com/office/powerpoint/2010/main" val="361527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Title 1">
            <a:extLst>
              <a:ext uri="{FF2B5EF4-FFF2-40B4-BE49-F238E27FC236}">
                <a16:creationId xmlns:a16="http://schemas.microsoft.com/office/drawing/2014/main" id="{4E796C57-72BA-4BF6-A3ED-CB1B7CC36FEE}"/>
              </a:ext>
            </a:extLst>
          </p:cNvPr>
          <p:cNvSpPr txBox="1">
            <a:spLocks/>
          </p:cNvSpPr>
          <p:nvPr/>
        </p:nvSpPr>
        <p:spPr>
          <a:xfrm>
            <a:off x="573437" y="291548"/>
            <a:ext cx="10439120" cy="10799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ctr">
              <a:lnSpc>
                <a:spcPct val="107000"/>
              </a:lnSpc>
              <a:spcBef>
                <a:spcPts val="0"/>
              </a:spcBef>
              <a:spcAft>
                <a:spcPts val="800"/>
              </a:spcAft>
            </a:pPr>
            <a:br>
              <a:rPr lang="en-AU" sz="28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en-AU" sz="3200" b="1" dirty="0">
                <a:solidFill>
                  <a:prstClr val="black"/>
                </a:solidFill>
                <a:latin typeface="Calibri Light"/>
              </a:rPr>
              <a:t>National Survey on Community Attitudes to Violence Against Women 2013</a:t>
            </a:r>
            <a:endParaRPr lang="en-AU" sz="3200" b="1" dirty="0">
              <a:solidFill>
                <a:srgbClr val="421C5E"/>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2B27863-53F8-411A-9DA8-48D75B516FFB}"/>
              </a:ext>
            </a:extLst>
          </p:cNvPr>
          <p:cNvSpPr/>
          <p:nvPr/>
        </p:nvSpPr>
        <p:spPr>
          <a:xfrm>
            <a:off x="792771" y="1975502"/>
            <a:ext cx="10000452" cy="2509405"/>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800" b="0" i="0" u="none" strike="noStrike" kern="0" cap="none" spc="0" normalizeH="0" baseline="0" noProof="0" dirty="0">
                <a:ln>
                  <a:noFill/>
                </a:ln>
                <a:solidFill>
                  <a:prstClr val="black"/>
                </a:solidFill>
                <a:effectLst/>
                <a:uLnTx/>
                <a:uFillTx/>
              </a:rPr>
              <a:t>Sample size of over 17,500 interviewed by phone, the third survey of its kind (1995, 2009). Weighted evenly to account for gender, age, socio economic status and cultural background.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400" b="0" i="0" u="none" strike="noStrike" kern="0" cap="none" spc="0" normalizeH="0" baseline="0" noProof="0" dirty="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rPr>
              <a:t>64% perceived the main cause of family violence as some men not being able to manage their anger. </a:t>
            </a:r>
          </a:p>
        </p:txBody>
      </p:sp>
    </p:spTree>
    <p:extLst>
      <p:ext uri="{BB962C8B-B14F-4D97-AF65-F5344CB8AC3E}">
        <p14:creationId xmlns:p14="http://schemas.microsoft.com/office/powerpoint/2010/main" val="1612176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5910263"/>
          <a:ext cx="12192000" cy="955493"/>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955493">
                <a:tc>
                  <a:txBody>
                    <a:bodyPr/>
                    <a:lstStyle/>
                    <a:p>
                      <a:endParaRPr lang="en-AU" dirty="0"/>
                    </a:p>
                  </a:txBody>
                  <a:tcPr>
                    <a:solidFill>
                      <a:srgbClr val="55C1E2"/>
                    </a:solid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266" y="5997398"/>
            <a:ext cx="1246413" cy="7547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5997398"/>
            <a:ext cx="2579913" cy="767001"/>
          </a:xfrm>
          <a:prstGeom prst="rect">
            <a:avLst/>
          </a:prstGeom>
        </p:spPr>
      </p:pic>
      <p:sp>
        <p:nvSpPr>
          <p:cNvPr id="6" name="Rectangle 5">
            <a:extLst>
              <a:ext uri="{FF2B5EF4-FFF2-40B4-BE49-F238E27FC236}">
                <a16:creationId xmlns:a16="http://schemas.microsoft.com/office/drawing/2014/main" id="{686D7FEA-A066-443C-92CE-9E9A795D60F6}"/>
              </a:ext>
            </a:extLst>
          </p:cNvPr>
          <p:cNvSpPr/>
          <p:nvPr/>
        </p:nvSpPr>
        <p:spPr>
          <a:xfrm>
            <a:off x="413006" y="499062"/>
            <a:ext cx="10641495" cy="5192319"/>
          </a:xfrm>
          <a:prstGeom prst="rect">
            <a:avLst/>
          </a:prstGeom>
        </p:spPr>
        <p:txBody>
          <a:bodyPr wrap="square">
            <a:spAutoFit/>
          </a:bodyPr>
          <a:lstStyle/>
          <a:p>
            <a:pPr marL="457200" marR="0" lvl="0" indent="0" defTabSz="914400" eaLnBrk="1" fontAlgn="auto" latinLnBrk="0" hangingPunct="1">
              <a:lnSpc>
                <a:spcPct val="107000"/>
              </a:lnSpc>
              <a:spcBef>
                <a:spcPts val="0"/>
              </a:spcBef>
              <a:spcAft>
                <a:spcPts val="800"/>
              </a:spcAft>
              <a:buClrTx/>
              <a:buSzTx/>
              <a:buFontTx/>
              <a:buNone/>
              <a:tabLst/>
              <a:defRPr/>
            </a:pPr>
            <a:r>
              <a:rPr kumimoji="0" lang="en-AU" sz="2800" b="0" i="0" u="none" strike="noStrike" kern="0" cap="none" spc="0" normalizeH="0" baseline="0" noProof="0" dirty="0">
                <a:ln>
                  <a:noFill/>
                </a:ln>
                <a:solidFill>
                  <a:prstClr val="black"/>
                </a:solidFill>
                <a:effectLst/>
                <a:uLnTx/>
                <a:uFillTx/>
              </a:rPr>
              <a:t>Men aren’t just loosing control…dipping out.. </a:t>
            </a:r>
            <a:endParaRPr kumimoji="0" lang="en-AU" sz="2800" b="0" i="1" u="none" strike="noStrike" kern="0" cap="none" spc="0" normalizeH="0" baseline="0" noProof="0" dirty="0">
              <a:ln>
                <a:noFill/>
              </a:ln>
              <a:solidFill>
                <a:prstClr val="black"/>
              </a:solidFill>
              <a:effectLst/>
              <a:uLnTx/>
              <a:uFillTx/>
            </a:endParaRPr>
          </a:p>
          <a:p>
            <a:pPr marL="457200" marR="0" lvl="0" indent="0" defTabSz="914400" eaLnBrk="1" fontAlgn="auto" latinLnBrk="0" hangingPunct="1">
              <a:lnSpc>
                <a:spcPct val="107000"/>
              </a:lnSpc>
              <a:spcBef>
                <a:spcPts val="0"/>
              </a:spcBef>
              <a:spcAft>
                <a:spcPts val="800"/>
              </a:spcAft>
              <a:buClrTx/>
              <a:buSzTx/>
              <a:buFontTx/>
              <a:buNone/>
              <a:tabLst/>
              <a:defRPr/>
            </a:pPr>
            <a:r>
              <a:rPr kumimoji="0" lang="en-AU" sz="2800" b="0" i="0" u="none" strike="noStrike" kern="0" cap="none" spc="0" normalizeH="0" baseline="0" noProof="0" dirty="0">
                <a:ln>
                  <a:noFill/>
                </a:ln>
                <a:solidFill>
                  <a:prstClr val="black"/>
                </a:solidFill>
                <a:effectLst/>
                <a:uLnTx/>
                <a:uFillTx/>
              </a:rPr>
              <a:t>Just as individual men </a:t>
            </a:r>
            <a:r>
              <a:rPr kumimoji="0" lang="en-AU" sz="2800" b="1" i="0" u="none" strike="noStrike" kern="0" cap="none" spc="0" normalizeH="0" baseline="0" noProof="0" dirty="0">
                <a:ln>
                  <a:noFill/>
                </a:ln>
                <a:solidFill>
                  <a:prstClr val="black"/>
                </a:solidFill>
                <a:effectLst/>
                <a:uLnTx/>
                <a:uFillTx/>
              </a:rPr>
              <a:t>can choose </a:t>
            </a:r>
            <a:r>
              <a:rPr kumimoji="0" lang="en-AU" sz="2800" b="0" i="0" u="none" strike="noStrike" kern="0" cap="none" spc="0" normalizeH="0" baseline="0" noProof="0" dirty="0">
                <a:ln>
                  <a:noFill/>
                </a:ln>
                <a:solidFill>
                  <a:prstClr val="black"/>
                </a:solidFill>
                <a:effectLst/>
                <a:uLnTx/>
                <a:uFillTx/>
              </a:rPr>
              <a:t>to use violence, they can choose not to; responsibility for this choice is theirs alone;</a:t>
            </a:r>
          </a:p>
          <a:p>
            <a:pPr marL="457200" marR="0" lvl="0" indent="0" defTabSz="914400" eaLnBrk="1" fontAlgn="auto" latinLnBrk="0" hangingPunct="1">
              <a:lnSpc>
                <a:spcPct val="107000"/>
              </a:lnSpc>
              <a:spcBef>
                <a:spcPts val="0"/>
              </a:spcBef>
              <a:spcAft>
                <a:spcPts val="800"/>
              </a:spcAft>
              <a:buClrTx/>
              <a:buSzTx/>
              <a:buFontTx/>
              <a:buNone/>
              <a:tabLst/>
              <a:defRPr/>
            </a:pPr>
            <a:r>
              <a:rPr kumimoji="0" lang="en-AU" sz="2800" b="0" i="0" u="none" strike="noStrike" kern="0" cap="none" spc="0" normalizeH="0" baseline="0" noProof="0" dirty="0">
                <a:ln>
                  <a:noFill/>
                </a:ln>
                <a:solidFill>
                  <a:prstClr val="black"/>
                </a:solidFill>
                <a:effectLst/>
                <a:uLnTx/>
                <a:uFillTx/>
              </a:rPr>
              <a:t>This understanding is fundamental to supporting women and children, because they will almost </a:t>
            </a:r>
            <a:r>
              <a:rPr kumimoji="0" lang="en-AU" sz="2800" b="1" i="0" u="none" strike="noStrike" kern="0" cap="none" spc="0" normalizeH="0" baseline="0" noProof="0" dirty="0">
                <a:ln>
                  <a:noFill/>
                </a:ln>
                <a:solidFill>
                  <a:prstClr val="black"/>
                </a:solidFill>
                <a:effectLst/>
                <a:uLnTx/>
                <a:uFillTx/>
              </a:rPr>
              <a:t>certainly have experienced blaming from the perpetrator of the violence, and possibly in the broader community.</a:t>
            </a:r>
            <a:r>
              <a:rPr kumimoji="0" lang="en-AU" sz="2800" b="0" i="0" u="none" strike="noStrike" kern="0" cap="none" spc="0" normalizeH="0" baseline="0" noProof="0" dirty="0">
                <a:ln>
                  <a:noFill/>
                </a:ln>
                <a:solidFill>
                  <a:prstClr val="black"/>
                </a:solidFill>
                <a:effectLst/>
                <a:uLnTx/>
                <a:uFillTx/>
              </a:rPr>
              <a:t> They might also be inclined toward sharing or accepting the blame out of love or misplaced loyalty toward the perpetrator.</a:t>
            </a:r>
            <a:r>
              <a:rPr kumimoji="0" lang="en-AU" sz="2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br>
              <a:rPr kumimoji="0" lang="en-AU" sz="2800" b="0" i="0" u="none" strike="noStrike" kern="0" cap="none" spc="0" normalizeH="0" baseline="0" noProof="0" dirty="0">
                <a:ln>
                  <a:noFill/>
                </a:ln>
                <a:solidFill>
                  <a:srgbClr val="EBEBEB"/>
                </a:solidFill>
                <a:effectLst/>
                <a:uLnTx/>
                <a:uFillTx/>
                <a:latin typeface="Times New Roman" panose="02020603050405020304" pitchFamily="18" charset="0"/>
                <a:ea typeface="Times New Roman" panose="02020603050405020304" pitchFamily="18" charset="0"/>
              </a:rPr>
            </a:br>
            <a:r>
              <a:rPr kumimoji="0" lang="en-AU" sz="1800" b="0" i="0" u="none" strike="noStrike" kern="0" cap="none" spc="0" normalizeH="0" baseline="0" noProof="0" dirty="0">
                <a:ln>
                  <a:noFill/>
                </a:ln>
                <a:solidFill>
                  <a:srgbClr val="EBEBEB"/>
                </a:solidFill>
                <a:effectLst/>
                <a:uLnTx/>
                <a:uFillTx/>
                <a:latin typeface="Times New Roman" panose="02020603050405020304" pitchFamily="18" charset="0"/>
                <a:ea typeface="Times New Roman" panose="02020603050405020304" pitchFamily="18" charset="0"/>
              </a:rPr>
              <a:t> </a:t>
            </a:r>
            <a:br>
              <a:rPr kumimoji="0" lang="en-AU" sz="2800" b="0" i="0" u="none" strike="noStrike" kern="0" cap="none" spc="0" normalizeH="0" baseline="0" noProof="0" dirty="0">
                <a:ln>
                  <a:noFill/>
                </a:ln>
                <a:solidFill>
                  <a:srgbClr val="EBEBEB"/>
                </a:solidFill>
                <a:effectLst/>
                <a:uLnTx/>
                <a:uFillTx/>
                <a:latin typeface="Times New Roman" panose="02020603050405020304" pitchFamily="18" charset="0"/>
                <a:ea typeface="Times New Roman" panose="02020603050405020304" pitchFamily="18" charset="0"/>
              </a:rPr>
            </a:br>
            <a:r>
              <a:rPr kumimoji="0" lang="en-AU" sz="1400" b="0" i="0" u="none" strike="noStrike" kern="0" cap="none" spc="0" normalizeH="0" baseline="0" noProof="0" dirty="0">
                <a:ln>
                  <a:noFill/>
                </a:ln>
                <a:solidFill>
                  <a:srgbClr val="000000"/>
                </a:solidFill>
                <a:effectLst/>
                <a:uLnTx/>
                <a:uFillTx/>
              </a:rPr>
              <a:t>Perpetrator Accountability in Child Protection Practice. </a:t>
            </a:r>
            <a:br>
              <a:rPr kumimoji="0" lang="en-AU" sz="1400" b="0" i="0" u="none" strike="noStrike" kern="0" cap="none" spc="0" normalizeH="0" baseline="0" noProof="0" dirty="0">
                <a:ln>
                  <a:noFill/>
                </a:ln>
                <a:solidFill>
                  <a:srgbClr val="EBEBEB"/>
                </a:solidFill>
                <a:effectLst/>
                <a:uLnTx/>
                <a:uFillTx/>
                <a:latin typeface="Times New Roman" panose="02020603050405020304" pitchFamily="18" charset="0"/>
                <a:ea typeface="Times New Roman" panose="02020603050405020304" pitchFamily="18" charset="0"/>
              </a:rPr>
            </a:br>
            <a:r>
              <a:rPr kumimoji="0" lang="en-AU" sz="1400" b="0" i="0" u="none" strike="noStrike" kern="0" cap="none" spc="0" normalizeH="0" baseline="0" noProof="0" dirty="0">
                <a:ln>
                  <a:noFill/>
                </a:ln>
                <a:solidFill>
                  <a:srgbClr val="000000"/>
                </a:solidFill>
                <a:effectLst/>
                <a:uLnTx/>
                <a:uFillTx/>
              </a:rPr>
              <a:t>W.A. Department for Child Protection, Family and Domestic Violence Unit; 2013</a:t>
            </a:r>
            <a:endParaRPr kumimoji="0" lang="en-AU" sz="1800" b="0" i="0" u="none" strike="noStrike" kern="0" cap="none" spc="0" normalizeH="0" baseline="0" noProof="0" dirty="0">
              <a:ln>
                <a:noFill/>
              </a:ln>
              <a:solidFill>
                <a:prstClr val="black"/>
              </a:solidFill>
              <a:effectLst/>
              <a:uLnTx/>
              <a:uFillTx/>
              <a:latin typeface="Century Gothic" panose="020B0502020202020204"/>
            </a:endParaRPr>
          </a:p>
        </p:txBody>
      </p:sp>
    </p:spTree>
    <p:extLst>
      <p:ext uri="{BB962C8B-B14F-4D97-AF65-F5344CB8AC3E}">
        <p14:creationId xmlns:p14="http://schemas.microsoft.com/office/powerpoint/2010/main" val="4262079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2622</Words>
  <Application>Microsoft Office PowerPoint</Application>
  <PresentationFormat>Widescreen</PresentationFormat>
  <Paragraphs>215</Paragraphs>
  <Slides>44</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44</vt:i4>
      </vt:variant>
    </vt:vector>
  </HeadingPairs>
  <TitlesOfParts>
    <vt:vector size="58" baseType="lpstr">
      <vt:lpstr>&amp;quot</vt:lpstr>
      <vt:lpstr>Arial</vt:lpstr>
      <vt:lpstr>Calibri</vt:lpstr>
      <vt:lpstr>Calibri Light</vt:lpstr>
      <vt:lpstr>Century Gothic</vt:lpstr>
      <vt:lpstr>Comic Sans MS</vt:lpstr>
      <vt:lpstr>Fira Sans Condensed</vt:lpstr>
      <vt:lpstr>Fira Sans Condensed Light</vt:lpstr>
      <vt:lpstr>Symbol</vt:lpstr>
      <vt:lpstr>Times New Roman</vt:lpstr>
      <vt:lpstr>Trebuchet MS</vt:lpstr>
      <vt:lpstr>Trebuchet MS</vt:lpstr>
      <vt:lpstr>Wingdings 3</vt:lpstr>
      <vt:lpstr>Office Theme</vt:lpstr>
      <vt:lpstr>Working with Men Coercive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CQUniversity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Petrina Frankham</dc:creator>
  <cp:lastModifiedBy>Lauren Pattie</cp:lastModifiedBy>
  <cp:revision>24</cp:revision>
  <dcterms:created xsi:type="dcterms:W3CDTF">2016-10-11T06:18:14Z</dcterms:created>
  <dcterms:modified xsi:type="dcterms:W3CDTF">2019-12-17T05:21:03Z</dcterms:modified>
</cp:coreProperties>
</file>